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embeddedFontLst>
    <p:embeddedFont>
      <p:font typeface="Eater" pitchFamily="2" charset="77"/>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8" roundtripDataSignature="AMtx7mhNHR93Rhu6oqrzO3CKe8KArC2Qv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26"/>
  </p:normalViewPr>
  <p:slideViewPr>
    <p:cSldViewPr snapToGrid="0">
      <p:cViewPr varScale="1">
        <p:scale>
          <a:sx n="121" d="100"/>
          <a:sy n="121" d="100"/>
        </p:scale>
        <p:origin x="190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87" name="Google Shape;8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 name="Google Shape;88;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Welcome slide, can introduce self here. </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Thanks for joining us today and being a part of the Ocean Guardian Dive Club! In the Ocean Guardian Dive Club we learn about special places in the ocean, called national marine sanctuaries, and how we can take care of them by becoming ocean guardians. </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The National Oceanic and Atmospheric Administration, NOAA for short, is a part of the government that conducts science to learn more about the planet we live on. NOAA studies everything from the surface of the sun to the depths of the ocean floor and works to help people learn about the changing environment around them. </a:t>
            </a: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
        <p:nvSpPr>
          <p:cNvPr id="178" name="Google Shape;17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In 2013, a disease called Sea Star Wasting Syndrome hit the Pacific coast of North America. Sea stars that are infected often have </a:t>
            </a:r>
            <a:r>
              <a:rPr lang="en-US" sz="1200" b="0" i="0" u="none" strike="noStrike">
                <a:solidFill>
                  <a:schemeClr val="dk1"/>
                </a:solidFill>
                <a:latin typeface="Arial"/>
                <a:ea typeface="Arial"/>
                <a:cs typeface="Arial"/>
                <a:sym typeface="Arial"/>
              </a:rPr>
              <a:t>lesions</a:t>
            </a:r>
            <a:r>
              <a:rPr lang="en-US">
                <a:latin typeface="Arial"/>
                <a:ea typeface="Arial"/>
                <a:cs typeface="Arial"/>
                <a:sym typeface="Arial"/>
              </a:rPr>
              <a:t> (or cuts) all over their bodies and loose limbs (or legs). The disease is deadly. The warm water off the West Coast of the United States, known as The Blob, is causing sea star wasting disease to spread more rapidly. This in turn affects the kelp forest and purple urchin populations. </a:t>
            </a:r>
            <a:br>
              <a:rPr lang="en-US">
                <a:latin typeface="Arial"/>
                <a:ea typeface="Arial"/>
                <a:cs typeface="Arial"/>
                <a:sym typeface="Arial"/>
              </a:rPr>
            </a:b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Photo Credits (clockwise):</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Healthy Bat Star–</a:t>
            </a:r>
            <a:r>
              <a:rPr lang="en-US" sz="1200" b="0" i="0">
                <a:solidFill>
                  <a:schemeClr val="dk1"/>
                </a:solidFill>
                <a:latin typeface="Arial"/>
                <a:ea typeface="Arial"/>
                <a:cs typeface="Arial"/>
                <a:sym typeface="Arial"/>
              </a:rPr>
              <a:t>Dwayne Meadows/NOAA</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Wasting Bat Star– Chad King/NOAA</a:t>
            </a: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
        <p:nvSpPr>
          <p:cNvPr id="188" name="Google Shape;18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a:solidFill>
                  <a:schemeClr val="dk1"/>
                </a:solidFill>
                <a:latin typeface="Arial"/>
                <a:ea typeface="Arial"/>
                <a:cs typeface="Arial"/>
                <a:sym typeface="Arial"/>
              </a:rPr>
              <a:t>Northern California kelp forests have seen a drastic decline (86-97%) since 2014. The purple urchin population has increased due to changing ocean conditions and the impacts of sea star wasting syndrome. With many of the sea stars, a key predator for urchins, gone, scientists are seeing 60 times more purple urchins than they ever have in the past. This is turning kelp forests to urchin barrens. </a:t>
            </a:r>
            <a:br>
              <a:rPr lang="en-US">
                <a:latin typeface="Arial"/>
                <a:ea typeface="Arial"/>
                <a:cs typeface="Arial"/>
                <a:sym typeface="Arial"/>
              </a:rPr>
            </a:br>
            <a:endParaRPr>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Watch Video: https://vimeo.com/45156320</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Photo Credits: </a:t>
            </a:r>
            <a:endParaRPr/>
          </a:p>
          <a:p>
            <a:pPr marL="0" lvl="0" indent="0" algn="l" rtl="0">
              <a:spcBef>
                <a:spcPts val="360"/>
              </a:spcBef>
              <a:spcAft>
                <a:spcPts val="0"/>
              </a:spcAft>
              <a:buNone/>
            </a:pPr>
            <a:r>
              <a:rPr lang="en-US">
                <a:latin typeface="Arial"/>
                <a:ea typeface="Arial"/>
                <a:cs typeface="Arial"/>
                <a:sym typeface="Arial"/>
              </a:rPr>
              <a:t>Healthy Kelp Forest – L. Rogers-Bennett/CDFW</a:t>
            </a:r>
            <a:endParaRPr/>
          </a:p>
          <a:p>
            <a:pPr marL="0" lvl="0" indent="0" algn="l" rtl="0">
              <a:spcBef>
                <a:spcPts val="360"/>
              </a:spcBef>
              <a:spcAft>
                <a:spcPts val="0"/>
              </a:spcAft>
              <a:buNone/>
            </a:pPr>
            <a:r>
              <a:rPr lang="en-US">
                <a:latin typeface="Arial"/>
                <a:ea typeface="Arial"/>
                <a:cs typeface="Arial"/>
                <a:sym typeface="Arial"/>
              </a:rPr>
              <a:t>Urchin Barren – Steve Lohnhart/NOAA </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
        <p:nvSpPr>
          <p:cNvPr id="201" name="Google Shape;20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a:solidFill>
                  <a:schemeClr val="dk1"/>
                </a:solidFill>
                <a:latin typeface="Arial"/>
                <a:ea typeface="Arial"/>
                <a:cs typeface="Arial"/>
                <a:sym typeface="Arial"/>
              </a:rPr>
              <a:t>As kelp forests disappear we are seeing a decline in the recreational red abalone and commercial red urchin fisheries. This impacts humans because both of these species are sold for food in northern California, and fishermen catch them for their livelihoods. </a:t>
            </a:r>
            <a:endParaRPr/>
          </a:p>
          <a:p>
            <a:pPr marL="0" marR="0" lvl="0" indent="0" algn="l" rtl="0">
              <a:lnSpc>
                <a:spcPct val="100000"/>
              </a:lnSpc>
              <a:spcBef>
                <a:spcPts val="360"/>
              </a:spcBef>
              <a:spcAft>
                <a:spcPts val="0"/>
              </a:spcAft>
              <a:buClr>
                <a:schemeClr val="dk1"/>
              </a:buClr>
              <a:buSzPts val="1200"/>
              <a:buFont typeface="Arial"/>
              <a:buNone/>
            </a:pPr>
            <a:endParaRPr sz="1200" b="0" i="0" u="none" strike="noStrike">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Arial"/>
              <a:buNone/>
            </a:pPr>
            <a:r>
              <a:rPr lang="en-US" sz="1200" b="0" i="0" u="none" strike="noStrike">
                <a:solidFill>
                  <a:schemeClr val="dk1"/>
                </a:solidFill>
                <a:latin typeface="Arial"/>
                <a:ea typeface="Arial"/>
                <a:cs typeface="Arial"/>
                <a:sym typeface="Arial"/>
              </a:rPr>
              <a:t>Abalone and sea urchins are both herbivores (or plant eaters) and depend on healthy kelp ecosystems for both food and shelter. Due to the recent loss of kelp, many abalone and red urchins are starving, which is causing them to exhibit some very unusual behaviors. Scientists in California have documented abalone climbing stalks in search of kelp blades (see photo top left) and small abalone leaving rocky crevices they hide in for safety in search of food. The red abalone and red urchins that fishers are harvesting are smaller and less healthy than usual. </a:t>
            </a:r>
            <a:endParaRPr b="0"/>
          </a:p>
          <a:p>
            <a:pPr marL="0" lvl="0" indent="0" algn="l" rtl="0">
              <a:spcBef>
                <a:spcPts val="360"/>
              </a:spcBef>
              <a:spcAft>
                <a:spcPts val="0"/>
              </a:spcAft>
              <a:buNone/>
            </a:pPr>
            <a:endParaRPr sz="1200" b="0" i="0" u="none" strike="noStrike">
              <a:solidFill>
                <a:schemeClr val="dk1"/>
              </a:solidFill>
              <a:latin typeface="Arial"/>
              <a:ea typeface="Arial"/>
              <a:cs typeface="Arial"/>
              <a:sym typeface="Arial"/>
            </a:endParaRPr>
          </a:p>
          <a:p>
            <a:pPr marL="0" lvl="0" indent="0" algn="l" rtl="0">
              <a:spcBef>
                <a:spcPts val="360"/>
              </a:spcBef>
              <a:spcAft>
                <a:spcPts val="0"/>
              </a:spcAft>
              <a:buNone/>
            </a:pPr>
            <a:r>
              <a:rPr lang="en-US" sz="1200" b="0" i="0" u="none" strike="noStrike">
                <a:solidFill>
                  <a:schemeClr val="dk1"/>
                </a:solidFill>
                <a:latin typeface="Arial"/>
                <a:ea typeface="Arial"/>
                <a:cs typeface="Arial"/>
                <a:sym typeface="Arial"/>
              </a:rPr>
              <a:t>Photo Credits (clockwise): Abalone climbing kelp-- K. Joe (CDFW), Abalone body shrinkage– J. Moore (CDFW)</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13</a:t>
            </a:fld>
            <a:endParaRPr sz="1200">
              <a:solidFill>
                <a:schemeClr val="dk1"/>
              </a:solidFill>
              <a:latin typeface="Arial"/>
              <a:ea typeface="Arial"/>
              <a:cs typeface="Arial"/>
              <a:sym typeface="Arial"/>
            </a:endParaRPr>
          </a:p>
        </p:txBody>
      </p:sp>
      <p:sp>
        <p:nvSpPr>
          <p:cNvPr id="211" name="Google Shape;21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 name="Google Shape;212;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Sanctuary scientists conduct special types of scientific scuba dives, called monitoring dives, to see how ecosystems are changing in the sanctuary. During these dives they conduct abalone and urchin surveys to better understand the health of these populations. The NOAA diver in this photo is returning to the boat after conducting an abalone survey.</a:t>
            </a:r>
            <a:endParaRPr/>
          </a:p>
          <a:p>
            <a:pPr marL="0" lvl="0" indent="0" algn="l" rtl="0">
              <a:spcBef>
                <a:spcPts val="360"/>
              </a:spcBef>
              <a:spcAft>
                <a:spcPts val="0"/>
              </a:spcAft>
              <a:buNone/>
            </a:pPr>
            <a:endParaRPr sz="1200" b="0" i="0" u="none" strike="noStrike">
              <a:solidFill>
                <a:schemeClr val="dk1"/>
              </a:solidFill>
              <a:latin typeface="Arial"/>
              <a:ea typeface="Arial"/>
              <a:cs typeface="Arial"/>
              <a:sym typeface="Arial"/>
            </a:endParaRPr>
          </a:p>
          <a:p>
            <a:pPr marL="0" lvl="0" indent="0" algn="l" rtl="0">
              <a:spcBef>
                <a:spcPts val="360"/>
              </a:spcBef>
              <a:spcAft>
                <a:spcPts val="0"/>
              </a:spcAft>
              <a:buNone/>
            </a:pPr>
            <a:r>
              <a:rPr lang="en-US" sz="1200" b="0" i="0" u="none" strike="noStrike">
                <a:solidFill>
                  <a:schemeClr val="dk1"/>
                </a:solidFill>
                <a:latin typeface="Arial"/>
                <a:ea typeface="Arial"/>
                <a:cs typeface="Arial"/>
                <a:sym typeface="Arial"/>
              </a:rPr>
              <a:t>Photo Credit: </a:t>
            </a:r>
            <a:r>
              <a:rPr lang="en-US" sz="1200" b="0" i="0">
                <a:solidFill>
                  <a:schemeClr val="dk1"/>
                </a:solidFill>
                <a:latin typeface="Arial"/>
                <a:ea typeface="Arial"/>
                <a:cs typeface="Arial"/>
                <a:sym typeface="Arial"/>
              </a:rPr>
              <a:t>Adam Obaza/NOAA</a:t>
            </a:r>
            <a:endParaRPr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
        <p:nvSpPr>
          <p:cNvPr id="218" name="Google Shape;21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 name="Google Shape;219;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How do scientists measure urchin populations? Transects and quadrats are two tools that help scientists to understand the abundance of (or how many) creatures in a specific area. By tracking abundance in a specific location over time, scientists are better able to understand how populations may be changing.</a:t>
            </a:r>
            <a:endParaRPr/>
          </a:p>
          <a:p>
            <a:pPr marL="0" lvl="0" indent="0" algn="l" rtl="0">
              <a:spcBef>
                <a:spcPts val="360"/>
              </a:spcBef>
              <a:spcAft>
                <a:spcPts val="0"/>
              </a:spcAft>
              <a:buNone/>
            </a:pPr>
            <a:endParaRPr sz="1200" b="0" i="0" u="none" strike="noStrike">
              <a:solidFill>
                <a:schemeClr val="dk1"/>
              </a:solidFill>
              <a:latin typeface="Arial"/>
              <a:ea typeface="Arial"/>
              <a:cs typeface="Arial"/>
              <a:sym typeface="Arial"/>
            </a:endParaRPr>
          </a:p>
          <a:p>
            <a:pPr marL="0" lvl="0" indent="0" algn="l" rtl="0">
              <a:spcBef>
                <a:spcPts val="360"/>
              </a:spcBef>
              <a:spcAft>
                <a:spcPts val="0"/>
              </a:spcAft>
              <a:buNone/>
            </a:pPr>
            <a:r>
              <a:rPr lang="en-US" sz="1200" b="0" i="0">
                <a:solidFill>
                  <a:schemeClr val="dk1"/>
                </a:solidFill>
                <a:latin typeface="Arial"/>
                <a:ea typeface="Arial"/>
                <a:cs typeface="Arial"/>
                <a:sym typeface="Arial"/>
              </a:rPr>
              <a:t>Photo Credits (top to bottom): </a:t>
            </a:r>
            <a:endParaRPr/>
          </a:p>
          <a:p>
            <a:pPr marL="171450" lvl="0" indent="-171450" algn="l" rtl="0">
              <a:spcBef>
                <a:spcPts val="36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Quadrat-- Joe Hoyt/NOAA</a:t>
            </a:r>
            <a:endParaRPr/>
          </a:p>
          <a:p>
            <a:pPr marL="171450" lvl="0" indent="-171450" algn="l" rtl="0">
              <a:spcBef>
                <a:spcPts val="36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Transect-- G.P. Schmahl/NOAA</a:t>
            </a:r>
            <a:endParaRPr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15</a:t>
            </a:fld>
            <a:endParaRPr sz="1200">
              <a:solidFill>
                <a:schemeClr val="dk1"/>
              </a:solidFill>
              <a:latin typeface="Arial"/>
              <a:ea typeface="Arial"/>
              <a:cs typeface="Arial"/>
              <a:sym typeface="Arial"/>
            </a:endParaRPr>
          </a:p>
        </p:txBody>
      </p:sp>
      <p:sp>
        <p:nvSpPr>
          <p:cNvPr id="229" name="Google Shape;22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 name="Google Shape;230;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Hint: When scientists conduct quadrat surveys they record any species of interest that is at least partially in the quadrat.</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Question: How many purple urchins are in the quadrat? Pinto abalone? Red abalone?</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Answer: 4 purple urchins, 3 pinto abalone, 1 red abalone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
        <p:nvSpPr>
          <p:cNvPr id="263" name="Google Shape;26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In order to understand how kelp forest ecosystems are changing in Greater Farallones National Marine Sanctuary we need to understand where there is healthy kelp and where kelp is deteriorating. You can become a part of the solution and help to support healthy kelp forest ecosystems as well as healthy fisheries. When you are out walking along the beach you may notice kelp forests floating under the waves. One way that you can be a part of the solution is to report these findings. If you see kelp forest canopy in the sanctuary take a photo and note your location (using decimal degrees) then report this information to rietta.hohman@noaa.gov.</a:t>
            </a:r>
            <a:endParaRPr>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
        <p:nvSpPr>
          <p:cNvPr id="271" name="Google Shape;27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
        <p:nvSpPr>
          <p:cNvPr id="280" name="Google Shape;28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These additional video resources are provided to give you options for scaffolding lessons to fit students of various age groups. Please review the videos prior to the lesson and decide if you would like to add them to your lesson.</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Great and exciting overview of Gulf of the Farallones National Marine Sanctuary.  Note that this sanctuary changed its name, to Greater Farallones National Marine Sanctuary, when it expanded in 2015. This video is better for older students. Run time is about 18 minutes.</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Video Link: https://www.youtube.com/watch?v=23AyKvdKCLY </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p:txBody>
      </p:sp>
      <p:sp>
        <p:nvSpPr>
          <p:cNvPr id="288" name="Google Shape;288;p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 name="Google Shape;9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Photo Credit: Matt McIntosh/NOAA</a:t>
            </a:r>
            <a:br>
              <a:rPr lang="en-US">
                <a:latin typeface="Arial"/>
                <a:ea typeface="Arial"/>
                <a:cs typeface="Arial"/>
                <a:sym typeface="Arial"/>
              </a:rPr>
            </a:b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
        <p:nvSpPr>
          <p:cNvPr id="294" name="Google Shape;29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This video discusses the importance of Greater Farallones and Cordell Bank national marine sanctuaries and highlights their recent expansion. </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Video link: https://www.youtube.com/watch?v=rjWAa_oltVg&amp;t=1 26s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
        <p:nvSpPr>
          <p:cNvPr id="302" name="Google Shape;30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3" name="Google Shape;303;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Video Link: https://www.youtube.com/watch?v=VPSFdjvES_Y</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This video explains sea star wasting syndrome and how it is affecting sea star populations. The video runs about 3.5 minutes and is appropriate for older students.</a:t>
            </a:r>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 name="Google Shape;102;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Map 1:</a:t>
            </a:r>
            <a:endParaRPr/>
          </a:p>
          <a:p>
            <a:pPr marL="0" lvl="0" indent="0" algn="l" rtl="0">
              <a:spcBef>
                <a:spcPts val="360"/>
              </a:spcBef>
              <a:spcAft>
                <a:spcPts val="0"/>
              </a:spcAft>
              <a:buNone/>
            </a:pPr>
            <a:r>
              <a:rPr lang="en-US">
                <a:latin typeface="Arial"/>
                <a:ea typeface="Arial"/>
                <a:cs typeface="Arial"/>
                <a:sym typeface="Arial"/>
              </a:rPr>
              <a:t>The Office of National Marine Sanctuaries is a part of NOAA that protects our nation’s underwater parks– special places in the ocean and Great Lakes, so that we can all enjoy and explore the wonders of the sea.</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Off the coast of San Francisco, California lies Greater Farrallones National Marine Sanctuary. </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Map 2:</a:t>
            </a:r>
            <a:endParaRPr/>
          </a:p>
          <a:p>
            <a:pPr marL="0" lvl="0" indent="0" algn="l" rtl="0">
              <a:spcBef>
                <a:spcPts val="360"/>
              </a:spcBef>
              <a:spcAft>
                <a:spcPts val="0"/>
              </a:spcAft>
              <a:buNone/>
            </a:pPr>
            <a:r>
              <a:rPr lang="en-US">
                <a:latin typeface="Arial"/>
                <a:ea typeface="Arial"/>
                <a:cs typeface="Arial"/>
                <a:sym typeface="Arial"/>
              </a:rPr>
              <a:t>In 2015, Greater Farallones National Marine Sanctuary expanded to protect 3,295 square miles of the northern and central California coast.</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p:txBody>
      </p:sp>
      <p:sp>
        <p:nvSpPr>
          <p:cNvPr id="103" name="Google Shape;103;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
        <p:nvSpPr>
          <p:cNvPr id="110" name="Google Shape;11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An ecosystem is a place where all the plants and animals that live there depend on each other to survive. Greater Farallones National Marine Sanctuary is part of the California Current ecosystem. The water here is rich with nutrients because of upwelling– the process when cold water from deep in the ocean rises to the surface– and supports many living things. This sanctuary protects smaller ecosystems including kelp forests, beaches, rocky shores, and lagoons. </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Photo Credit: (clockwise):</a:t>
            </a:r>
            <a:endParaRPr/>
          </a:p>
          <a:p>
            <a:pPr marL="0" lvl="0" indent="0" algn="l" rtl="0">
              <a:spcBef>
                <a:spcPts val="360"/>
              </a:spcBef>
              <a:spcAft>
                <a:spcPts val="0"/>
              </a:spcAft>
              <a:buNone/>
            </a:pPr>
            <a:r>
              <a:rPr lang="en-US" sz="1200" b="0" i="0">
                <a:solidFill>
                  <a:schemeClr val="dk1"/>
                </a:solidFill>
                <a:latin typeface="Arial"/>
                <a:ea typeface="Arial"/>
                <a:cs typeface="Arial"/>
                <a:sym typeface="Arial"/>
              </a:rPr>
              <a:t>Bull Kelp-- Jared Figurski/UCSC</a:t>
            </a:r>
            <a:endParaRPr/>
          </a:p>
          <a:p>
            <a:pPr marL="0" lvl="0" indent="0" algn="l" rtl="0">
              <a:spcBef>
                <a:spcPts val="360"/>
              </a:spcBef>
              <a:spcAft>
                <a:spcPts val="0"/>
              </a:spcAft>
              <a:buNone/>
            </a:pPr>
            <a:r>
              <a:rPr lang="en-US">
                <a:latin typeface="Arial"/>
                <a:ea typeface="Arial"/>
                <a:cs typeface="Arial"/>
                <a:sym typeface="Arial"/>
              </a:rPr>
              <a:t>Rocky Shore-- Matt McIntosh/NOAA</a:t>
            </a:r>
            <a:endParaRPr/>
          </a:p>
          <a:p>
            <a:pPr marL="0" lvl="0" indent="0" algn="l" rtl="0">
              <a:spcBef>
                <a:spcPts val="360"/>
              </a:spcBef>
              <a:spcAft>
                <a:spcPts val="0"/>
              </a:spcAft>
              <a:buNone/>
            </a:pPr>
            <a:r>
              <a:rPr lang="en-US">
                <a:latin typeface="Arial"/>
                <a:ea typeface="Arial"/>
                <a:cs typeface="Arial"/>
                <a:sym typeface="Arial"/>
              </a:rPr>
              <a:t>Lagoon-- Matt McIntosh/NOAA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
        <p:nvSpPr>
          <p:cNvPr id="121" name="Google Shape;12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In these ecosystems, many diverse marine life live. </a:t>
            </a:r>
            <a:r>
              <a:rPr lang="en-US" sz="1200" b="0" i="0">
                <a:solidFill>
                  <a:schemeClr val="dk1"/>
                </a:solidFill>
                <a:latin typeface="Arial"/>
                <a:ea typeface="Arial"/>
                <a:cs typeface="Arial"/>
                <a:sym typeface="Arial"/>
              </a:rPr>
              <a:t>The sanctuary supports 36 marine mammal species and one of the most significant white shark populations on the planet. The sanctuary is also home to blue, gray, and humpback whales; seals and sea lions; dolphins; and more than 250,000 seabirds, not to mention many fishes and plants. </a:t>
            </a:r>
            <a:r>
              <a:rPr lang="en-US">
                <a:latin typeface="Arial"/>
                <a:ea typeface="Arial"/>
                <a:cs typeface="Arial"/>
                <a:sym typeface="Arial"/>
              </a:rPr>
              <a:t>Ecosystems are fragile and even a little change can make a big impact.</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Photo Credits (clockwise):</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Brown Pelican– Matt McIntosh/NOAA</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Conestoga Bow w/octopus-- NOAA</a:t>
            </a: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Abalone– Steve Lonhart/NOAA</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Taylor’s Sea Hare-- </a:t>
            </a:r>
            <a:r>
              <a:rPr lang="en-US" sz="1200" b="0" i="0">
                <a:solidFill>
                  <a:schemeClr val="dk1"/>
                </a:solidFill>
                <a:latin typeface="Arial"/>
                <a:ea typeface="Arial"/>
                <a:cs typeface="Arial"/>
                <a:sym typeface="Arial"/>
              </a:rPr>
              <a:t>Jennifer Stock/NOAA</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Sea Stars– Joe Heath</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Great white-- </a:t>
            </a:r>
            <a:r>
              <a:rPr lang="en-US" sz="1200" b="0" i="0">
                <a:solidFill>
                  <a:schemeClr val="dk1"/>
                </a:solidFill>
                <a:latin typeface="Arial"/>
                <a:ea typeface="Arial"/>
                <a:cs typeface="Arial"/>
                <a:sym typeface="Arial"/>
              </a:rPr>
              <a:t>Steven K. Webster/Monterey Bay Aquarium</a:t>
            </a:r>
            <a:r>
              <a:rPr lang="en-US">
                <a:latin typeface="Arial"/>
                <a:ea typeface="Arial"/>
                <a:cs typeface="Arial"/>
                <a:sym typeface="Arial"/>
              </a:rPr>
              <a:t> </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Steller Sea Lions– Robert J. Wilson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
        <p:nvSpPr>
          <p:cNvPr id="135" name="Google Shape;1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Sea surface temperature is the water temperature close to the ocean’s surface. Each ecosystem is healthiest within a specific range of sea surface temperatures. If the temperatures change too much the ecosystem will not be healthy. </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Resource: http://oceanservice.noaa.gov/facts/sea-surface-temperature.html</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Photo Credit: NOAA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
        <p:nvSpPr>
          <p:cNvPr id="144" name="Google Shape;14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 name="Google Shape;145;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a:ea typeface="Arial"/>
                <a:cs typeface="Arial"/>
                <a:sym typeface="Arial"/>
              </a:rPr>
              <a:t>Kelp forests are one of the important ecosystems within Greater Farallones National Marine Sanctuary. Kelp forests grow mostly on the Pacific coast, from Alaska and Canada to the waters of Baja, California. Kelp forests are similar to rainforests, as they have a canopy up top near the surface and several layers below. Kelp forests in Greater Farallones National Marine Sanctuary thrive in cooler water and are made up mostly of bull kelp. Many invertebrates (or creatures without backbones), fishes, marine mammals, and birds live in kelp forests.  </a:t>
            </a:r>
            <a:endParaRPr/>
          </a:p>
          <a:p>
            <a:pPr marL="0" marR="0" lvl="0" indent="0" algn="l" rtl="0">
              <a:lnSpc>
                <a:spcPct val="100000"/>
              </a:lnSpc>
              <a:spcBef>
                <a:spcPts val="36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Links: http://oceanservice.noaa.gov/facts/kelplives.html</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Photo Credit (clockwise):</a:t>
            </a:r>
            <a:endParaRPr/>
          </a:p>
          <a:p>
            <a:pPr marL="0" lvl="0" indent="0" algn="l" rtl="0">
              <a:spcBef>
                <a:spcPts val="360"/>
              </a:spcBef>
              <a:spcAft>
                <a:spcPts val="0"/>
              </a:spcAft>
              <a:buNone/>
            </a:pPr>
            <a:r>
              <a:rPr lang="en-US">
                <a:latin typeface="Arial"/>
                <a:ea typeface="Arial"/>
                <a:cs typeface="Arial"/>
                <a:sym typeface="Arial"/>
              </a:rPr>
              <a:t>Steve Lonhart/NOAA</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Steve Lonhart/NOAA</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Steve Lonhart/NOAA</a:t>
            </a:r>
            <a:endParaRPr/>
          </a:p>
          <a:p>
            <a:pPr marL="0" marR="0" lvl="0" indent="0" algn="l" rtl="0">
              <a:lnSpc>
                <a:spcPct val="100000"/>
              </a:lnSpc>
              <a:spcBef>
                <a:spcPts val="360"/>
              </a:spcBef>
              <a:spcAft>
                <a:spcPts val="0"/>
              </a:spcAft>
              <a:buClr>
                <a:schemeClr val="dk1"/>
              </a:buClr>
              <a:buSzPts val="1200"/>
              <a:buFont typeface="Arial"/>
              <a:buNone/>
            </a:pPr>
            <a:r>
              <a:rPr lang="en-US">
                <a:latin typeface="Arial"/>
                <a:ea typeface="Arial"/>
                <a:cs typeface="Arial"/>
                <a:sym typeface="Arial"/>
              </a:rPr>
              <a:t>NOAA</a:t>
            </a:r>
            <a:endParaRPr/>
          </a:p>
          <a:p>
            <a:pPr marL="0" marR="0" lvl="0" indent="0" algn="l" rtl="0">
              <a:lnSpc>
                <a:spcPct val="100000"/>
              </a:lnSpc>
              <a:spcBef>
                <a:spcPts val="360"/>
              </a:spcBef>
              <a:spcAft>
                <a:spcPts val="0"/>
              </a:spcAft>
              <a:buClr>
                <a:schemeClr val="dk1"/>
              </a:buClr>
              <a:buSzPts val="1200"/>
              <a:buFont typeface="Arial"/>
              <a:buNone/>
            </a:pP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
        <p:nvSpPr>
          <p:cNvPr id="155" name="Google Shape;15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All marine life in kelp forest ecosystems are interconnected. Kelp beds are home to juvenile fishes who can hide amongst kelp stalks. Kelp is also the main food source for many animals, including abalone and urchins. Both sea stars and sea urchins play critical roles in keeping this ecosystem stable. Sea urchins eat kelp. If there are too many urchins, they can destroy kelp forests. Sea stars prey on urchins and help to control the numbers of kelp grazers. This delicate balance keeps the kelp ecosystem healthy.</a:t>
            </a:r>
            <a:endParaRPr sz="1200">
              <a:solidFill>
                <a:schemeClr val="dk1"/>
              </a:solidFill>
              <a:latin typeface="Arial"/>
              <a:ea typeface="Arial"/>
              <a:cs typeface="Arial"/>
              <a:sym typeface="Arial"/>
            </a:endParaRPr>
          </a:p>
          <a:p>
            <a:pPr marL="0" lvl="0" indent="0" algn="l" rtl="0">
              <a:spcBef>
                <a:spcPts val="360"/>
              </a:spcBef>
              <a:spcAft>
                <a:spcPts val="0"/>
              </a:spcAft>
              <a:buNone/>
            </a:pPr>
            <a:endParaRPr sz="1200">
              <a:solidFill>
                <a:schemeClr val="dk1"/>
              </a:solidFill>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Photo Credits (left to right):</a:t>
            </a:r>
            <a:endParaRPr/>
          </a:p>
          <a:p>
            <a:pPr marL="171450" lvl="0" indent="-171450" algn="l" rtl="0">
              <a:spcBef>
                <a:spcPts val="360"/>
              </a:spcBef>
              <a:spcAft>
                <a:spcPts val="0"/>
              </a:spcAft>
              <a:buClr>
                <a:schemeClr val="dk1"/>
              </a:buClr>
              <a:buSzPts val="1200"/>
              <a:buFont typeface="Arial"/>
              <a:buChar char="•"/>
            </a:pPr>
            <a:r>
              <a:rPr lang="en-US">
                <a:latin typeface="Arial"/>
                <a:ea typeface="Arial"/>
                <a:cs typeface="Arial"/>
                <a:sym typeface="Arial"/>
              </a:rPr>
              <a:t>Urchins—</a:t>
            </a:r>
            <a:r>
              <a:rPr lang="en-US" i="1">
                <a:latin typeface="Arial"/>
                <a:ea typeface="Arial"/>
                <a:cs typeface="Arial"/>
                <a:sym typeface="Arial"/>
              </a:rPr>
              <a:t>Henricia</a:t>
            </a:r>
            <a:r>
              <a:rPr lang="en-US">
                <a:latin typeface="Arial"/>
                <a:ea typeface="Arial"/>
                <a:cs typeface="Arial"/>
                <a:sym typeface="Arial"/>
              </a:rPr>
              <a:t> Sea Stars– Steve Lonhart/NOAA MBNMS</a:t>
            </a:r>
            <a:endParaRPr/>
          </a:p>
          <a:p>
            <a:pPr marL="171450" lvl="0" indent="-171450" algn="l" rtl="0">
              <a:spcBef>
                <a:spcPts val="360"/>
              </a:spcBef>
              <a:spcAft>
                <a:spcPts val="0"/>
              </a:spcAft>
              <a:buClr>
                <a:schemeClr val="dk1"/>
              </a:buClr>
              <a:buSzPts val="1200"/>
              <a:buFont typeface="Arial"/>
              <a:buChar char="•"/>
            </a:pPr>
            <a:r>
              <a:rPr lang="en-US">
                <a:latin typeface="Arial"/>
                <a:ea typeface="Arial"/>
                <a:cs typeface="Arial"/>
                <a:sym typeface="Arial"/>
              </a:rPr>
              <a:t>Red Abalone– Steve Lonhart/NOAA MBNMS</a:t>
            </a:r>
            <a:endParaRPr/>
          </a:p>
          <a:p>
            <a:pPr marL="171450" marR="0" lvl="0" indent="-171450" algn="l" rtl="0">
              <a:lnSpc>
                <a:spcPct val="100000"/>
              </a:lnSpc>
              <a:spcBef>
                <a:spcPts val="360"/>
              </a:spcBef>
              <a:spcAft>
                <a:spcPts val="0"/>
              </a:spcAft>
              <a:buClr>
                <a:schemeClr val="dk1"/>
              </a:buClr>
              <a:buSzPts val="1200"/>
              <a:buFont typeface="Arial"/>
              <a:buChar char="•"/>
            </a:pPr>
            <a:r>
              <a:rPr lang="en-US">
                <a:latin typeface="Arial"/>
                <a:ea typeface="Arial"/>
                <a:cs typeface="Arial"/>
                <a:sym typeface="Arial"/>
              </a:rPr>
              <a:t>Kelp Greenling– Steve Lonhart/NOAA MBNMS</a:t>
            </a:r>
            <a:endParaRPr/>
          </a:p>
          <a:p>
            <a:pPr marL="171450" marR="0" lvl="0" indent="-171450" algn="l" rtl="0">
              <a:lnSpc>
                <a:spcPct val="100000"/>
              </a:lnSpc>
              <a:spcBef>
                <a:spcPts val="360"/>
              </a:spcBef>
              <a:spcAft>
                <a:spcPts val="0"/>
              </a:spcAft>
              <a:buClr>
                <a:schemeClr val="dk1"/>
              </a:buClr>
              <a:buSzPts val="1200"/>
              <a:buFont typeface="Arial"/>
              <a:buChar char="•"/>
            </a:pPr>
            <a:r>
              <a:rPr lang="en-US">
                <a:latin typeface="Arial"/>
                <a:ea typeface="Arial"/>
                <a:cs typeface="Arial"/>
                <a:sym typeface="Arial"/>
              </a:rPr>
              <a:t>Bull Kelp– Steve Lonhart/NOAA MBNMS</a:t>
            </a:r>
            <a:endParaRPr/>
          </a:p>
          <a:p>
            <a:pPr marL="0" marR="0" lvl="0" indent="0" algn="l" rtl="0">
              <a:lnSpc>
                <a:spcPct val="100000"/>
              </a:lnSpc>
              <a:spcBef>
                <a:spcPts val="360"/>
              </a:spcBef>
              <a:spcAft>
                <a:spcPts val="0"/>
              </a:spcAft>
              <a:buClr>
                <a:schemeClr val="dk1"/>
              </a:buClr>
              <a:buSzPts val="1200"/>
              <a:buFont typeface="Arial"/>
              <a:buNone/>
            </a:pP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
        <p:nvSpPr>
          <p:cNvPr id="166" name="Google Shape;16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 name="Google Shape;167;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chemeClr val="dk1"/>
                </a:solidFill>
                <a:latin typeface="Arial"/>
                <a:ea typeface="Arial"/>
                <a:cs typeface="Arial"/>
                <a:sym typeface="Arial"/>
              </a:rPr>
              <a:t>Since 2014, the sea surface temperature in the Pacific Ocean off the West Coast of North American have been unusually warm. Scientists are calling this warm water “The Blob.” These warm sea surface temperatures have impacted upwelling, with </a:t>
            </a:r>
            <a:r>
              <a:rPr lang="en-US" sz="1200" b="0" i="0">
                <a:solidFill>
                  <a:schemeClr val="dk1"/>
                </a:solidFill>
                <a:latin typeface="Arial"/>
                <a:ea typeface="Arial"/>
                <a:cs typeface="Arial"/>
                <a:sym typeface="Arial"/>
              </a:rPr>
              <a:t>less cold water (from the deeper ocean) mixing near the surface part of the ocean. </a:t>
            </a:r>
            <a:r>
              <a:rPr lang="en-US">
                <a:solidFill>
                  <a:schemeClr val="dk1"/>
                </a:solidFill>
                <a:latin typeface="Arial"/>
                <a:ea typeface="Arial"/>
                <a:cs typeface="Arial"/>
                <a:sym typeface="Arial"/>
              </a:rPr>
              <a:t>The Blob is impacting the kelp forest ecosystem in Greater Farallones National Marine Sanctuary.</a:t>
            </a:r>
            <a:endParaRPr>
              <a:solidFill>
                <a:schemeClr val="dk1"/>
              </a:solidFill>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Resource: https://ww2.kqed.org/science/2016/10/31/the-blob-is-back-what-warm-ocean-mass-means-for-weather-wildlife/</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Photo Credit: NOAA</a:t>
            </a: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pic>
        <p:nvPicPr>
          <p:cNvPr id="16" name="Google Shape;16;p23" descr="ContentSlide_blue"/>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 name="Google Shape;17;p2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2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a:solidFill>
                  <a:schemeClr val="dk1"/>
                </a:solidFill>
              </a:defRPr>
            </a:lvl1pPr>
            <a:lvl2pPr marL="914400" lvl="1" indent="-406400" algn="l">
              <a:spcBef>
                <a:spcPts val="560"/>
              </a:spcBef>
              <a:spcAft>
                <a:spcPts val="0"/>
              </a:spcAft>
              <a:buClr>
                <a:schemeClr val="dk1"/>
              </a:buClr>
              <a:buSzPts val="2800"/>
              <a:buFont typeface="Arial"/>
              <a:buChar char="–"/>
              <a:defRPr>
                <a:solidFill>
                  <a:schemeClr val="dk1"/>
                </a:solidFill>
              </a:defRPr>
            </a:lvl2pPr>
            <a:lvl3pPr marL="1371600" lvl="2" indent="-381000" algn="l">
              <a:spcBef>
                <a:spcPts val="480"/>
              </a:spcBef>
              <a:spcAft>
                <a:spcPts val="0"/>
              </a:spcAft>
              <a:buClr>
                <a:schemeClr val="dk1"/>
              </a:buClr>
              <a:buSzPts val="2400"/>
              <a:buFont typeface="Arial"/>
              <a:buChar char="•"/>
              <a:defRPr>
                <a:solidFill>
                  <a:schemeClr val="dk1"/>
                </a:solidFill>
              </a:defRPr>
            </a:lvl3pPr>
            <a:lvl4pPr marL="1828800" lvl="3" indent="-355600" algn="l">
              <a:spcBef>
                <a:spcPts val="400"/>
              </a:spcBef>
              <a:spcAft>
                <a:spcPts val="0"/>
              </a:spcAft>
              <a:buClr>
                <a:schemeClr val="dk1"/>
              </a:buClr>
              <a:buSzPts val="2000"/>
              <a:buFont typeface="Arial"/>
              <a:buChar char="–"/>
              <a:defRPr>
                <a:solidFill>
                  <a:schemeClr val="dk1"/>
                </a:solidFill>
              </a:defRPr>
            </a:lvl4pPr>
            <a:lvl5pPr marL="2286000" lvl="4" indent="-355600" algn="l">
              <a:spcBef>
                <a:spcPts val="400"/>
              </a:spcBef>
              <a:spcAft>
                <a:spcPts val="0"/>
              </a:spcAft>
              <a:buClr>
                <a:schemeClr val="dk1"/>
              </a:buClr>
              <a:buSzPts val="2000"/>
              <a:buFont typeface="Arial"/>
              <a:buChar char="»"/>
              <a:defRPr>
                <a:solidFill>
                  <a:schemeClr val="dk1"/>
                </a:solidFil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9" name="Google Shape;19;p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 name="Google Shape;75;p3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6" name="Google Shape;76;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3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2" name="Google Shape;82;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2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2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lt1"/>
              </a:buClr>
              <a:buSzPts val="2000"/>
              <a:buFont typeface="Arial"/>
              <a:buNone/>
              <a:defRPr/>
            </a:lvl6pPr>
            <a:lvl7pPr lvl="6" algn="ctr">
              <a:spcBef>
                <a:spcPts val="400"/>
              </a:spcBef>
              <a:spcAft>
                <a:spcPts val="0"/>
              </a:spcAft>
              <a:buClr>
                <a:schemeClr val="lt1"/>
              </a:buClr>
              <a:buSzPts val="2000"/>
              <a:buFont typeface="Arial"/>
              <a:buNone/>
              <a:defRPr/>
            </a:lvl7pPr>
            <a:lvl8pPr lvl="7" algn="ctr">
              <a:spcBef>
                <a:spcPts val="400"/>
              </a:spcBef>
              <a:spcAft>
                <a:spcPts val="0"/>
              </a:spcAft>
              <a:buClr>
                <a:schemeClr val="lt1"/>
              </a:buClr>
              <a:buSzPts val="2000"/>
              <a:buFont typeface="Arial"/>
              <a:buNone/>
              <a:defRPr/>
            </a:lvl8pPr>
            <a:lvl9pPr lvl="8" algn="ctr">
              <a:spcBef>
                <a:spcPts val="400"/>
              </a:spcBef>
              <a:spcAft>
                <a:spcPts val="0"/>
              </a:spcAft>
              <a:buClr>
                <a:schemeClr val="lt1"/>
              </a:buClr>
              <a:buSzPts val="2000"/>
              <a:buFont typeface="Arial"/>
              <a:buNone/>
              <a:defRPr/>
            </a:lvl9pPr>
          </a:lstStyle>
          <a:p>
            <a:endParaRPr/>
          </a:p>
        </p:txBody>
      </p:sp>
      <p:sp>
        <p:nvSpPr>
          <p:cNvPr id="29" name="Google Shape;29;p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lt1"/>
              </a:buClr>
              <a:buSzPts val="1400"/>
              <a:buFont typeface="Arial"/>
              <a:buNone/>
              <a:defRPr sz="1400"/>
            </a:lvl6pPr>
            <a:lvl7pPr marL="3200400" lvl="6" indent="-228600" algn="l">
              <a:spcBef>
                <a:spcPts val="280"/>
              </a:spcBef>
              <a:spcAft>
                <a:spcPts val="0"/>
              </a:spcAft>
              <a:buClr>
                <a:schemeClr val="lt1"/>
              </a:buClr>
              <a:buSzPts val="1400"/>
              <a:buFont typeface="Arial"/>
              <a:buNone/>
              <a:defRPr sz="1400"/>
            </a:lvl7pPr>
            <a:lvl8pPr marL="3657600" lvl="7" indent="-228600" algn="l">
              <a:spcBef>
                <a:spcPts val="280"/>
              </a:spcBef>
              <a:spcAft>
                <a:spcPts val="0"/>
              </a:spcAft>
              <a:buClr>
                <a:schemeClr val="lt1"/>
              </a:buClr>
              <a:buSzPts val="1400"/>
              <a:buFont typeface="Arial"/>
              <a:buNone/>
              <a:defRPr sz="1400"/>
            </a:lvl8pPr>
            <a:lvl9pPr marL="4114800" lvl="8" indent="-228600" algn="l">
              <a:spcBef>
                <a:spcPts val="280"/>
              </a:spcBef>
              <a:spcAft>
                <a:spcPts val="0"/>
              </a:spcAft>
              <a:buClr>
                <a:schemeClr val="lt1"/>
              </a:buClr>
              <a:buSzPts val="1400"/>
              <a:buFont typeface="Arial"/>
              <a:buNone/>
              <a:defRPr sz="1400"/>
            </a:lvl9pPr>
          </a:lstStyle>
          <a:p>
            <a:endParaRPr/>
          </a:p>
        </p:txBody>
      </p:sp>
      <p:sp>
        <p:nvSpPr>
          <p:cNvPr id="35" name="Google Shape;35;p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2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lt1"/>
              </a:buClr>
              <a:buSzPts val="1800"/>
              <a:buFont typeface="Arial"/>
              <a:buChar char="»"/>
              <a:defRPr sz="1800"/>
            </a:lvl6pPr>
            <a:lvl7pPr marL="3200400" lvl="6" indent="-342900" algn="l">
              <a:spcBef>
                <a:spcPts val="360"/>
              </a:spcBef>
              <a:spcAft>
                <a:spcPts val="0"/>
              </a:spcAft>
              <a:buClr>
                <a:schemeClr val="lt1"/>
              </a:buClr>
              <a:buSzPts val="1800"/>
              <a:buFont typeface="Arial"/>
              <a:buChar char="»"/>
              <a:defRPr sz="1800"/>
            </a:lvl7pPr>
            <a:lvl8pPr marL="3657600" lvl="7" indent="-342900" algn="l">
              <a:spcBef>
                <a:spcPts val="360"/>
              </a:spcBef>
              <a:spcAft>
                <a:spcPts val="0"/>
              </a:spcAft>
              <a:buClr>
                <a:schemeClr val="lt1"/>
              </a:buClr>
              <a:buSzPts val="1800"/>
              <a:buFont typeface="Arial"/>
              <a:buChar char="»"/>
              <a:defRPr sz="1800"/>
            </a:lvl8pPr>
            <a:lvl9pPr marL="4114800" lvl="8" indent="-342900" algn="l">
              <a:spcBef>
                <a:spcPts val="360"/>
              </a:spcBef>
              <a:spcAft>
                <a:spcPts val="0"/>
              </a:spcAft>
              <a:buClr>
                <a:schemeClr val="lt1"/>
              </a:buClr>
              <a:buSzPts val="1800"/>
              <a:buFont typeface="Arial"/>
              <a:buChar char="»"/>
              <a:defRPr sz="1800"/>
            </a:lvl9pPr>
          </a:lstStyle>
          <a:p>
            <a:endParaRPr/>
          </a:p>
        </p:txBody>
      </p:sp>
      <p:sp>
        <p:nvSpPr>
          <p:cNvPr id="41" name="Google Shape;41;p2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lt1"/>
              </a:buClr>
              <a:buSzPts val="1800"/>
              <a:buFont typeface="Arial"/>
              <a:buChar char="»"/>
              <a:defRPr sz="1800"/>
            </a:lvl6pPr>
            <a:lvl7pPr marL="3200400" lvl="6" indent="-342900" algn="l">
              <a:spcBef>
                <a:spcPts val="360"/>
              </a:spcBef>
              <a:spcAft>
                <a:spcPts val="0"/>
              </a:spcAft>
              <a:buClr>
                <a:schemeClr val="lt1"/>
              </a:buClr>
              <a:buSzPts val="1800"/>
              <a:buFont typeface="Arial"/>
              <a:buChar char="»"/>
              <a:defRPr sz="1800"/>
            </a:lvl7pPr>
            <a:lvl8pPr marL="3657600" lvl="7" indent="-342900" algn="l">
              <a:spcBef>
                <a:spcPts val="360"/>
              </a:spcBef>
              <a:spcAft>
                <a:spcPts val="0"/>
              </a:spcAft>
              <a:buClr>
                <a:schemeClr val="lt1"/>
              </a:buClr>
              <a:buSzPts val="1800"/>
              <a:buFont typeface="Arial"/>
              <a:buChar char="»"/>
              <a:defRPr sz="1800"/>
            </a:lvl8pPr>
            <a:lvl9pPr marL="4114800" lvl="8" indent="-342900" algn="l">
              <a:spcBef>
                <a:spcPts val="360"/>
              </a:spcBef>
              <a:spcAft>
                <a:spcPts val="0"/>
              </a:spcAft>
              <a:buClr>
                <a:schemeClr val="lt1"/>
              </a:buClr>
              <a:buSzPts val="1800"/>
              <a:buFont typeface="Arial"/>
              <a:buChar char="»"/>
              <a:defRPr sz="1800"/>
            </a:lvl9pPr>
          </a:lstStyle>
          <a:p>
            <a:endParaRPr/>
          </a:p>
        </p:txBody>
      </p:sp>
      <p:sp>
        <p:nvSpPr>
          <p:cNvPr id="42" name="Google Shape;42;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lt1"/>
              </a:buClr>
              <a:buSzPts val="1600"/>
              <a:buFont typeface="Arial"/>
              <a:buNone/>
              <a:defRPr sz="1600" b="1"/>
            </a:lvl6pPr>
            <a:lvl7pPr marL="3200400" lvl="6" indent="-228600" algn="l">
              <a:spcBef>
                <a:spcPts val="320"/>
              </a:spcBef>
              <a:spcAft>
                <a:spcPts val="0"/>
              </a:spcAft>
              <a:buClr>
                <a:schemeClr val="lt1"/>
              </a:buClr>
              <a:buSzPts val="1600"/>
              <a:buFont typeface="Arial"/>
              <a:buNone/>
              <a:defRPr sz="1600" b="1"/>
            </a:lvl7pPr>
            <a:lvl8pPr marL="3657600" lvl="7" indent="-228600" algn="l">
              <a:spcBef>
                <a:spcPts val="320"/>
              </a:spcBef>
              <a:spcAft>
                <a:spcPts val="0"/>
              </a:spcAft>
              <a:buClr>
                <a:schemeClr val="lt1"/>
              </a:buClr>
              <a:buSzPts val="1600"/>
              <a:buFont typeface="Arial"/>
              <a:buNone/>
              <a:defRPr sz="1600" b="1"/>
            </a:lvl8pPr>
            <a:lvl9pPr marL="4114800" lvl="8" indent="-228600" algn="l">
              <a:spcBef>
                <a:spcPts val="320"/>
              </a:spcBef>
              <a:spcAft>
                <a:spcPts val="0"/>
              </a:spcAft>
              <a:buClr>
                <a:schemeClr val="lt1"/>
              </a:buClr>
              <a:buSzPts val="1600"/>
              <a:buFont typeface="Arial"/>
              <a:buNone/>
              <a:defRPr sz="1600" b="1"/>
            </a:lvl9pPr>
          </a:lstStyle>
          <a:p>
            <a:endParaRPr/>
          </a:p>
        </p:txBody>
      </p:sp>
      <p:sp>
        <p:nvSpPr>
          <p:cNvPr id="48" name="Google Shape;48;p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lt1"/>
              </a:buClr>
              <a:buSzPts val="1600"/>
              <a:buFont typeface="Arial"/>
              <a:buChar char="»"/>
              <a:defRPr sz="1600"/>
            </a:lvl6pPr>
            <a:lvl7pPr marL="3200400" lvl="6" indent="-330200" algn="l">
              <a:spcBef>
                <a:spcPts val="320"/>
              </a:spcBef>
              <a:spcAft>
                <a:spcPts val="0"/>
              </a:spcAft>
              <a:buClr>
                <a:schemeClr val="lt1"/>
              </a:buClr>
              <a:buSzPts val="1600"/>
              <a:buFont typeface="Arial"/>
              <a:buChar char="»"/>
              <a:defRPr sz="1600"/>
            </a:lvl7pPr>
            <a:lvl8pPr marL="3657600" lvl="7" indent="-330200" algn="l">
              <a:spcBef>
                <a:spcPts val="320"/>
              </a:spcBef>
              <a:spcAft>
                <a:spcPts val="0"/>
              </a:spcAft>
              <a:buClr>
                <a:schemeClr val="lt1"/>
              </a:buClr>
              <a:buSzPts val="1600"/>
              <a:buFont typeface="Arial"/>
              <a:buChar char="»"/>
              <a:defRPr sz="1600"/>
            </a:lvl8pPr>
            <a:lvl9pPr marL="4114800" lvl="8" indent="-330200" algn="l">
              <a:spcBef>
                <a:spcPts val="320"/>
              </a:spcBef>
              <a:spcAft>
                <a:spcPts val="0"/>
              </a:spcAft>
              <a:buClr>
                <a:schemeClr val="lt1"/>
              </a:buClr>
              <a:buSzPts val="1600"/>
              <a:buFont typeface="Arial"/>
              <a:buChar char="»"/>
              <a:defRPr sz="1600"/>
            </a:lvl9pPr>
          </a:lstStyle>
          <a:p>
            <a:endParaRPr/>
          </a:p>
        </p:txBody>
      </p:sp>
      <p:sp>
        <p:nvSpPr>
          <p:cNvPr id="49" name="Google Shape;49;p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lt1"/>
              </a:buClr>
              <a:buSzPts val="1600"/>
              <a:buFont typeface="Arial"/>
              <a:buNone/>
              <a:defRPr sz="1600" b="1"/>
            </a:lvl6pPr>
            <a:lvl7pPr marL="3200400" lvl="6" indent="-228600" algn="l">
              <a:spcBef>
                <a:spcPts val="320"/>
              </a:spcBef>
              <a:spcAft>
                <a:spcPts val="0"/>
              </a:spcAft>
              <a:buClr>
                <a:schemeClr val="lt1"/>
              </a:buClr>
              <a:buSzPts val="1600"/>
              <a:buFont typeface="Arial"/>
              <a:buNone/>
              <a:defRPr sz="1600" b="1"/>
            </a:lvl7pPr>
            <a:lvl8pPr marL="3657600" lvl="7" indent="-228600" algn="l">
              <a:spcBef>
                <a:spcPts val="320"/>
              </a:spcBef>
              <a:spcAft>
                <a:spcPts val="0"/>
              </a:spcAft>
              <a:buClr>
                <a:schemeClr val="lt1"/>
              </a:buClr>
              <a:buSzPts val="1600"/>
              <a:buFont typeface="Arial"/>
              <a:buNone/>
              <a:defRPr sz="1600" b="1"/>
            </a:lvl8pPr>
            <a:lvl9pPr marL="4114800" lvl="8" indent="-228600" algn="l">
              <a:spcBef>
                <a:spcPts val="320"/>
              </a:spcBef>
              <a:spcAft>
                <a:spcPts val="0"/>
              </a:spcAft>
              <a:buClr>
                <a:schemeClr val="lt1"/>
              </a:buClr>
              <a:buSzPts val="1600"/>
              <a:buFont typeface="Arial"/>
              <a:buNone/>
              <a:defRPr sz="1600" b="1"/>
            </a:lvl9pPr>
          </a:lstStyle>
          <a:p>
            <a:endParaRPr/>
          </a:p>
        </p:txBody>
      </p:sp>
      <p:sp>
        <p:nvSpPr>
          <p:cNvPr id="50" name="Google Shape;50;p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lt1"/>
              </a:buClr>
              <a:buSzPts val="1600"/>
              <a:buFont typeface="Arial"/>
              <a:buChar char="»"/>
              <a:defRPr sz="1600"/>
            </a:lvl6pPr>
            <a:lvl7pPr marL="3200400" lvl="6" indent="-330200" algn="l">
              <a:spcBef>
                <a:spcPts val="320"/>
              </a:spcBef>
              <a:spcAft>
                <a:spcPts val="0"/>
              </a:spcAft>
              <a:buClr>
                <a:schemeClr val="lt1"/>
              </a:buClr>
              <a:buSzPts val="1600"/>
              <a:buFont typeface="Arial"/>
              <a:buChar char="»"/>
              <a:defRPr sz="1600"/>
            </a:lvl7pPr>
            <a:lvl8pPr marL="3657600" lvl="7" indent="-330200" algn="l">
              <a:spcBef>
                <a:spcPts val="320"/>
              </a:spcBef>
              <a:spcAft>
                <a:spcPts val="0"/>
              </a:spcAft>
              <a:buClr>
                <a:schemeClr val="lt1"/>
              </a:buClr>
              <a:buSzPts val="1600"/>
              <a:buFont typeface="Arial"/>
              <a:buChar char="»"/>
              <a:defRPr sz="1600"/>
            </a:lvl8pPr>
            <a:lvl9pPr marL="4114800" lvl="8" indent="-330200" algn="l">
              <a:spcBef>
                <a:spcPts val="320"/>
              </a:spcBef>
              <a:spcAft>
                <a:spcPts val="0"/>
              </a:spcAft>
              <a:buClr>
                <a:schemeClr val="lt1"/>
              </a:buClr>
              <a:buSzPts val="1600"/>
              <a:buFont typeface="Arial"/>
              <a:buChar char="»"/>
              <a:defRPr sz="1600"/>
            </a:lvl9pPr>
          </a:lstStyle>
          <a:p>
            <a:endParaRPr/>
          </a:p>
        </p:txBody>
      </p:sp>
      <p:sp>
        <p:nvSpPr>
          <p:cNvPr id="51" name="Google Shape;51;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2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 name="Google Shape;61;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lt1"/>
              </a:buClr>
              <a:buSzPts val="2000"/>
              <a:buFont typeface="Arial"/>
              <a:buChar char="»"/>
              <a:defRPr sz="2000"/>
            </a:lvl6pPr>
            <a:lvl7pPr marL="3200400" lvl="6" indent="-355600" algn="l">
              <a:spcBef>
                <a:spcPts val="400"/>
              </a:spcBef>
              <a:spcAft>
                <a:spcPts val="0"/>
              </a:spcAft>
              <a:buClr>
                <a:schemeClr val="lt1"/>
              </a:buClr>
              <a:buSzPts val="2000"/>
              <a:buFont typeface="Arial"/>
              <a:buChar char="»"/>
              <a:defRPr sz="2000"/>
            </a:lvl7pPr>
            <a:lvl8pPr marL="3657600" lvl="7" indent="-355600" algn="l">
              <a:spcBef>
                <a:spcPts val="400"/>
              </a:spcBef>
              <a:spcAft>
                <a:spcPts val="0"/>
              </a:spcAft>
              <a:buClr>
                <a:schemeClr val="lt1"/>
              </a:buClr>
              <a:buSzPts val="2000"/>
              <a:buFont typeface="Arial"/>
              <a:buChar char="»"/>
              <a:defRPr sz="2000"/>
            </a:lvl8pPr>
            <a:lvl9pPr marL="4114800" lvl="8" indent="-355600" algn="l">
              <a:spcBef>
                <a:spcPts val="400"/>
              </a:spcBef>
              <a:spcAft>
                <a:spcPts val="0"/>
              </a:spcAft>
              <a:buClr>
                <a:schemeClr val="lt1"/>
              </a:buClr>
              <a:buSzPts val="2000"/>
              <a:buFont typeface="Arial"/>
              <a:buChar char="»"/>
              <a:defRPr sz="2000"/>
            </a:lvl9pPr>
          </a:lstStyle>
          <a:p>
            <a:endParaRPr/>
          </a:p>
        </p:txBody>
      </p:sp>
      <p:sp>
        <p:nvSpPr>
          <p:cNvPr id="62" name="Google Shape;62;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lt1"/>
              </a:buClr>
              <a:buSzPts val="900"/>
              <a:buFont typeface="Arial"/>
              <a:buNone/>
              <a:defRPr sz="900"/>
            </a:lvl6pPr>
            <a:lvl7pPr marL="3200400" lvl="6" indent="-228600" algn="l">
              <a:spcBef>
                <a:spcPts val="180"/>
              </a:spcBef>
              <a:spcAft>
                <a:spcPts val="0"/>
              </a:spcAft>
              <a:buClr>
                <a:schemeClr val="lt1"/>
              </a:buClr>
              <a:buSzPts val="900"/>
              <a:buFont typeface="Arial"/>
              <a:buNone/>
              <a:defRPr sz="900"/>
            </a:lvl7pPr>
            <a:lvl8pPr marL="3657600" lvl="7" indent="-228600" algn="l">
              <a:spcBef>
                <a:spcPts val="180"/>
              </a:spcBef>
              <a:spcAft>
                <a:spcPts val="0"/>
              </a:spcAft>
              <a:buClr>
                <a:schemeClr val="lt1"/>
              </a:buClr>
              <a:buSzPts val="900"/>
              <a:buFont typeface="Arial"/>
              <a:buNone/>
              <a:defRPr sz="900"/>
            </a:lvl8pPr>
            <a:lvl9pPr marL="4114800" lvl="8" indent="-228600" algn="l">
              <a:spcBef>
                <a:spcPts val="180"/>
              </a:spcBef>
              <a:spcAft>
                <a:spcPts val="0"/>
              </a:spcAft>
              <a:buClr>
                <a:schemeClr val="lt1"/>
              </a:buClr>
              <a:buSzPts val="900"/>
              <a:buFont typeface="Arial"/>
              <a:buNone/>
              <a:defRPr sz="900"/>
            </a:lvl9pPr>
          </a:lstStyle>
          <a:p>
            <a:endParaRPr/>
          </a:p>
        </p:txBody>
      </p:sp>
      <p:sp>
        <p:nvSpPr>
          <p:cNvPr id="63" name="Google Shape;63;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endParaRPr/>
          </a:p>
        </p:txBody>
      </p:sp>
      <p:sp>
        <p:nvSpPr>
          <p:cNvPr id="69" name="Google Shape;69;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lt1"/>
              </a:buClr>
              <a:buSzPts val="900"/>
              <a:buFont typeface="Arial"/>
              <a:buNone/>
              <a:defRPr sz="900"/>
            </a:lvl6pPr>
            <a:lvl7pPr marL="3200400" lvl="6" indent="-228600" algn="l">
              <a:spcBef>
                <a:spcPts val="180"/>
              </a:spcBef>
              <a:spcAft>
                <a:spcPts val="0"/>
              </a:spcAft>
              <a:buClr>
                <a:schemeClr val="lt1"/>
              </a:buClr>
              <a:buSzPts val="900"/>
              <a:buFont typeface="Arial"/>
              <a:buNone/>
              <a:defRPr sz="900"/>
            </a:lvl7pPr>
            <a:lvl8pPr marL="3657600" lvl="7" indent="-228600" algn="l">
              <a:spcBef>
                <a:spcPts val="180"/>
              </a:spcBef>
              <a:spcAft>
                <a:spcPts val="0"/>
              </a:spcAft>
              <a:buClr>
                <a:schemeClr val="lt1"/>
              </a:buClr>
              <a:buSzPts val="900"/>
              <a:buFont typeface="Arial"/>
              <a:buNone/>
              <a:defRPr sz="900"/>
            </a:lvl8pPr>
            <a:lvl9pPr marL="4114800" lvl="8" indent="-228600" algn="l">
              <a:spcBef>
                <a:spcPts val="180"/>
              </a:spcBef>
              <a:spcAft>
                <a:spcPts val="0"/>
              </a:spcAft>
              <a:buClr>
                <a:schemeClr val="lt1"/>
              </a:buClr>
              <a:buSzPts val="900"/>
              <a:buFont typeface="Arial"/>
              <a:buNone/>
              <a:defRPr sz="900"/>
            </a:lvl9pPr>
          </a:lstStyle>
          <a:p>
            <a:endParaRPr/>
          </a:p>
        </p:txBody>
      </p:sp>
      <p:sp>
        <p:nvSpPr>
          <p:cNvPr id="70" name="Google Shape;70;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6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6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6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6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6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600" b="0" i="0" u="none" strike="noStrike" cap="none">
                <a:solidFill>
                  <a:schemeClr val="lt1"/>
                </a:solidFill>
                <a:latin typeface="Arial"/>
                <a:ea typeface="Arial"/>
                <a:cs typeface="Arial"/>
                <a:sym typeface="Arial"/>
              </a:defRPr>
            </a:lvl6pPr>
            <a:lvl7pPr marR="0" lvl="6" algn="ctr" rtl="0">
              <a:spcBef>
                <a:spcPts val="0"/>
              </a:spcBef>
              <a:spcAft>
                <a:spcPts val="0"/>
              </a:spcAft>
              <a:buSzPts val="1400"/>
              <a:buNone/>
              <a:defRPr sz="4600" b="0" i="0" u="none" strike="noStrike" cap="none">
                <a:solidFill>
                  <a:schemeClr val="lt1"/>
                </a:solidFill>
                <a:latin typeface="Arial"/>
                <a:ea typeface="Arial"/>
                <a:cs typeface="Arial"/>
                <a:sym typeface="Arial"/>
              </a:defRPr>
            </a:lvl7pPr>
            <a:lvl8pPr marR="0" lvl="7" algn="ctr" rtl="0">
              <a:spcBef>
                <a:spcPts val="0"/>
              </a:spcBef>
              <a:spcAft>
                <a:spcPts val="0"/>
              </a:spcAft>
              <a:buSzPts val="1400"/>
              <a:buNone/>
              <a:defRPr sz="4600" b="0" i="0" u="none" strike="noStrike" cap="none">
                <a:solidFill>
                  <a:schemeClr val="lt1"/>
                </a:solidFill>
                <a:latin typeface="Arial"/>
                <a:ea typeface="Arial"/>
                <a:cs typeface="Arial"/>
                <a:sym typeface="Arial"/>
              </a:defRPr>
            </a:lvl8pPr>
            <a:lvl9pPr marR="0" lvl="8" algn="ctr" rtl="0">
              <a:spcBef>
                <a:spcPts val="0"/>
              </a:spcBef>
              <a:spcAft>
                <a:spcPts val="0"/>
              </a:spcAft>
              <a:buSzPts val="1400"/>
              <a:buNone/>
              <a:defRPr sz="4600" b="0" i="0" u="none" strike="noStrike" cap="none">
                <a:solidFill>
                  <a:schemeClr val="lt1"/>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vimeo.com/45156320" TargetMode="Externa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23AyKvdKCL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rjWAa_oltVg&amp;t=126s"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VPSFdjvES_Y"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3" name="Picture 2">
            <a:extLst>
              <a:ext uri="{FF2B5EF4-FFF2-40B4-BE49-F238E27FC236}">
                <a16:creationId xmlns:a16="http://schemas.microsoft.com/office/drawing/2014/main" id="{FE8FAB5D-8C53-5D45-ADB8-E33FB2107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2">
            <a:extLst>
              <a:ext uri="{FF2B5EF4-FFF2-40B4-BE49-F238E27FC236}">
                <a16:creationId xmlns:a16="http://schemas.microsoft.com/office/drawing/2014/main" id="{BCF1512A-C659-7D00-0279-55EA171C41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8534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0"/>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i="0" u="none" strike="noStrike" cap="none">
              <a:solidFill>
                <a:schemeClr val="dk1"/>
              </a:solidFill>
              <a:latin typeface="Arial"/>
              <a:ea typeface="Arial"/>
              <a:cs typeface="Arial"/>
              <a:sym typeface="Arial"/>
            </a:endParaRPr>
          </a:p>
        </p:txBody>
      </p:sp>
      <p:pic>
        <p:nvPicPr>
          <p:cNvPr id="182" name="Google Shape;182;p10"/>
          <p:cNvPicPr preferRelativeResize="0"/>
          <p:nvPr/>
        </p:nvPicPr>
        <p:blipFill rotWithShape="1">
          <a:blip r:embed="rId3">
            <a:alphaModFix/>
          </a:blip>
          <a:srcRect l="424" t="1627" r="4876" b="-426"/>
          <a:stretch/>
        </p:blipFill>
        <p:spPr>
          <a:xfrm>
            <a:off x="3271057" y="0"/>
            <a:ext cx="5222471" cy="3405281"/>
          </a:xfrm>
          <a:prstGeom prst="rect">
            <a:avLst/>
          </a:prstGeom>
          <a:noFill/>
          <a:ln>
            <a:noFill/>
          </a:ln>
        </p:spPr>
      </p:pic>
      <p:pic>
        <p:nvPicPr>
          <p:cNvPr id="183" name="Google Shape;183;p10"/>
          <p:cNvPicPr preferRelativeResize="0"/>
          <p:nvPr/>
        </p:nvPicPr>
        <p:blipFill rotWithShape="1">
          <a:blip r:embed="rId4">
            <a:alphaModFix/>
          </a:blip>
          <a:srcRect/>
          <a:stretch/>
        </p:blipFill>
        <p:spPr>
          <a:xfrm>
            <a:off x="3271058" y="3393439"/>
            <a:ext cx="5222470" cy="3481647"/>
          </a:xfrm>
          <a:prstGeom prst="rect">
            <a:avLst/>
          </a:prstGeom>
          <a:noFill/>
          <a:ln>
            <a:noFill/>
          </a:ln>
        </p:spPr>
      </p:pic>
      <p:sp>
        <p:nvSpPr>
          <p:cNvPr id="184" name="Google Shape;184;p10"/>
          <p:cNvSpPr txBox="1"/>
          <p:nvPr/>
        </p:nvSpPr>
        <p:spPr>
          <a:xfrm>
            <a:off x="762000" y="1268998"/>
            <a:ext cx="2509057" cy="954107"/>
          </a:xfrm>
          <a:prstGeom prst="rect">
            <a:avLst/>
          </a:prstGeom>
          <a:solidFill>
            <a:srgbClr val="008DA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lt1"/>
                </a:solidFill>
                <a:latin typeface="Arial"/>
                <a:ea typeface="Arial"/>
                <a:cs typeface="Arial"/>
                <a:sym typeface="Arial"/>
              </a:rPr>
              <a:t>Healthy Bat Star</a:t>
            </a:r>
            <a:endParaRPr/>
          </a:p>
        </p:txBody>
      </p:sp>
      <p:sp>
        <p:nvSpPr>
          <p:cNvPr id="185" name="Google Shape;185;p10"/>
          <p:cNvSpPr txBox="1"/>
          <p:nvPr/>
        </p:nvSpPr>
        <p:spPr>
          <a:xfrm>
            <a:off x="762000" y="4218932"/>
            <a:ext cx="2502824" cy="1815882"/>
          </a:xfrm>
          <a:prstGeom prst="rect">
            <a:avLst/>
          </a:prstGeom>
          <a:solidFill>
            <a:srgbClr val="008DA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lt1"/>
                </a:solidFill>
                <a:latin typeface="Arial"/>
                <a:ea typeface="Arial"/>
                <a:cs typeface="Arial"/>
                <a:sym typeface="Arial"/>
              </a:rPr>
              <a:t>Bat Star with Sea Star Wasting Syndrome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1"/>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i="0" u="none" strike="noStrike" cap="none">
              <a:solidFill>
                <a:schemeClr val="dk1"/>
              </a:solidFill>
              <a:latin typeface="Arial"/>
              <a:ea typeface="Arial"/>
              <a:cs typeface="Arial"/>
              <a:sym typeface="Arial"/>
            </a:endParaRPr>
          </a:p>
        </p:txBody>
      </p:sp>
      <p:grpSp>
        <p:nvGrpSpPr>
          <p:cNvPr id="192" name="Google Shape;192;p11"/>
          <p:cNvGrpSpPr/>
          <p:nvPr/>
        </p:nvGrpSpPr>
        <p:grpSpPr>
          <a:xfrm>
            <a:off x="0" y="1828799"/>
            <a:ext cx="9144001" cy="4038601"/>
            <a:chOff x="0" y="1411302"/>
            <a:chExt cx="9144001" cy="4038601"/>
          </a:xfrm>
        </p:grpSpPr>
        <p:pic>
          <p:nvPicPr>
            <p:cNvPr id="193" name="Google Shape;193;p11"/>
            <p:cNvPicPr preferRelativeResize="0"/>
            <p:nvPr/>
          </p:nvPicPr>
          <p:blipFill rotWithShape="1">
            <a:blip r:embed="rId3">
              <a:alphaModFix/>
            </a:blip>
            <a:srcRect r="14454"/>
            <a:stretch/>
          </p:blipFill>
          <p:spPr>
            <a:xfrm>
              <a:off x="4532647" y="1411302"/>
              <a:ext cx="4611354" cy="4038601"/>
            </a:xfrm>
            <a:prstGeom prst="rect">
              <a:avLst/>
            </a:prstGeom>
            <a:noFill/>
            <a:ln>
              <a:noFill/>
            </a:ln>
          </p:spPr>
        </p:pic>
        <p:pic>
          <p:nvPicPr>
            <p:cNvPr id="194" name="Google Shape;194;p11"/>
            <p:cNvPicPr preferRelativeResize="0"/>
            <p:nvPr/>
          </p:nvPicPr>
          <p:blipFill rotWithShape="1">
            <a:blip r:embed="rId4">
              <a:alphaModFix/>
            </a:blip>
            <a:srcRect/>
            <a:stretch/>
          </p:blipFill>
          <p:spPr>
            <a:xfrm>
              <a:off x="0" y="1411302"/>
              <a:ext cx="5375526" cy="4036998"/>
            </a:xfrm>
            <a:prstGeom prst="rect">
              <a:avLst/>
            </a:prstGeom>
            <a:noFill/>
            <a:ln>
              <a:noFill/>
            </a:ln>
          </p:spPr>
        </p:pic>
        <p:sp>
          <p:nvSpPr>
            <p:cNvPr id="195" name="Google Shape;195;p11"/>
            <p:cNvSpPr/>
            <p:nvPr/>
          </p:nvSpPr>
          <p:spPr>
            <a:xfrm>
              <a:off x="4776280" y="3048000"/>
              <a:ext cx="1143000" cy="762000"/>
            </a:xfrm>
            <a:prstGeom prst="rightArrow">
              <a:avLst>
                <a:gd name="adj1" fmla="val 50000"/>
                <a:gd name="adj2" fmla="val 50000"/>
              </a:avLst>
            </a:prstGeom>
            <a:solidFill>
              <a:srgbClr val="FF7D47"/>
            </a:solidFill>
            <a:ln w="9525" cap="flat" cmpd="sng">
              <a:solidFill>
                <a:srgbClr val="FF7D4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196" name="Google Shape;196;p11"/>
          <p:cNvSpPr txBox="1"/>
          <p:nvPr/>
        </p:nvSpPr>
        <p:spPr>
          <a:xfrm>
            <a:off x="152400" y="296614"/>
            <a:ext cx="8839200" cy="16927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sng" strike="noStrike" cap="none">
                <a:solidFill>
                  <a:schemeClr val="lt1"/>
                </a:solidFill>
                <a:latin typeface="Arial"/>
                <a:ea typeface="Arial"/>
                <a:cs typeface="Arial"/>
                <a:sym typeface="Arial"/>
              </a:rPr>
              <a:t>Watch Video:</a:t>
            </a:r>
            <a:r>
              <a:rPr lang="en-US" sz="4000" b="1" i="0" u="none" strike="noStrike" cap="none">
                <a:solidFill>
                  <a:schemeClr val="lt1"/>
                </a:solidFill>
                <a:latin typeface="Arial"/>
                <a:ea typeface="Arial"/>
                <a:cs typeface="Arial"/>
                <a:sym typeface="Arial"/>
              </a:rPr>
              <a:t> </a:t>
            </a:r>
            <a:endParaRPr/>
          </a:p>
          <a:p>
            <a:pPr marL="0" marR="0" lvl="0" indent="0" algn="ctr" rtl="0">
              <a:spcBef>
                <a:spcPts val="0"/>
              </a:spcBef>
              <a:spcAft>
                <a:spcPts val="0"/>
              </a:spcAft>
              <a:buNone/>
            </a:pPr>
            <a:r>
              <a:rPr lang="en-US" sz="4000" b="1" i="0" u="sng" strike="noStrike" cap="none">
                <a:solidFill>
                  <a:schemeClr val="lt1"/>
                </a:solidFill>
                <a:latin typeface="Arial"/>
                <a:ea typeface="Arial"/>
                <a:cs typeface="Arial"/>
                <a:sym typeface="Arial"/>
                <a:hlinkClick r:id="rId5"/>
              </a:rPr>
              <a:t>https://vimeo.com/45156320</a:t>
            </a:r>
            <a:r>
              <a:rPr lang="en-US" sz="4000" b="1" i="0" u="none" strike="noStrike" cap="none">
                <a:solidFill>
                  <a:schemeClr val="lt1"/>
                </a:solidFill>
                <a:latin typeface="Arial"/>
                <a:ea typeface="Arial"/>
                <a:cs typeface="Arial"/>
                <a:sym typeface="Arial"/>
              </a:rPr>
              <a:t> </a:t>
            </a:r>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7" name="Google Shape;197;p11"/>
          <p:cNvSpPr txBox="1"/>
          <p:nvPr/>
        </p:nvSpPr>
        <p:spPr>
          <a:xfrm>
            <a:off x="1468563" y="5961788"/>
            <a:ext cx="24384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healthy kelp forest</a:t>
            </a:r>
            <a:endParaRPr/>
          </a:p>
        </p:txBody>
      </p:sp>
      <p:sp>
        <p:nvSpPr>
          <p:cNvPr id="198" name="Google Shape;198;p11"/>
          <p:cNvSpPr txBox="1"/>
          <p:nvPr/>
        </p:nvSpPr>
        <p:spPr>
          <a:xfrm>
            <a:off x="6497090" y="5939511"/>
            <a:ext cx="17526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urchin barren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2"/>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a:solidFill>
                <a:schemeClr val="dk1"/>
              </a:solidFill>
              <a:latin typeface="Arial"/>
              <a:ea typeface="Arial"/>
              <a:cs typeface="Arial"/>
              <a:sym typeface="Arial"/>
            </a:endParaRPr>
          </a:p>
        </p:txBody>
      </p:sp>
      <p:pic>
        <p:nvPicPr>
          <p:cNvPr id="205" name="Google Shape;205;p12"/>
          <p:cNvPicPr preferRelativeResize="0"/>
          <p:nvPr/>
        </p:nvPicPr>
        <p:blipFill rotWithShape="1">
          <a:blip r:embed="rId3">
            <a:alphaModFix/>
          </a:blip>
          <a:srcRect/>
          <a:stretch/>
        </p:blipFill>
        <p:spPr>
          <a:xfrm>
            <a:off x="226300" y="163661"/>
            <a:ext cx="3505200" cy="2628900"/>
          </a:xfrm>
          <a:prstGeom prst="rect">
            <a:avLst/>
          </a:prstGeom>
          <a:noFill/>
          <a:ln>
            <a:noFill/>
          </a:ln>
        </p:spPr>
      </p:pic>
      <p:pic>
        <p:nvPicPr>
          <p:cNvPr id="206" name="Google Shape;206;p12"/>
          <p:cNvPicPr preferRelativeResize="0"/>
          <p:nvPr/>
        </p:nvPicPr>
        <p:blipFill rotWithShape="1">
          <a:blip r:embed="rId4">
            <a:alphaModFix/>
          </a:blip>
          <a:srcRect/>
          <a:stretch/>
        </p:blipFill>
        <p:spPr>
          <a:xfrm>
            <a:off x="188200" y="2971800"/>
            <a:ext cx="8955800" cy="3901778"/>
          </a:xfrm>
          <a:prstGeom prst="rect">
            <a:avLst/>
          </a:prstGeom>
          <a:noFill/>
          <a:ln>
            <a:noFill/>
          </a:ln>
        </p:spPr>
      </p:pic>
      <p:sp>
        <p:nvSpPr>
          <p:cNvPr id="207" name="Google Shape;207;p12"/>
          <p:cNvSpPr txBox="1"/>
          <p:nvPr/>
        </p:nvSpPr>
        <p:spPr>
          <a:xfrm>
            <a:off x="3957800" y="354726"/>
            <a:ext cx="4957600" cy="2246769"/>
          </a:xfrm>
          <a:prstGeom prst="rect">
            <a:avLst/>
          </a:prstGeom>
          <a:solidFill>
            <a:srgbClr val="008DA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lt1"/>
                </a:solidFill>
                <a:latin typeface="Arial"/>
                <a:ea typeface="Arial"/>
                <a:cs typeface="Arial"/>
                <a:sym typeface="Arial"/>
              </a:rPr>
              <a:t>Abalone eat kelp. As kelp forests disappear, because of the increased purple urchin population, abalone are starving.</a:t>
            </a:r>
            <a:endParaRPr/>
          </a:p>
        </p:txBody>
      </p:sp>
      <p:sp>
        <p:nvSpPr>
          <p:cNvPr id="208" name="Google Shape;208;p12"/>
          <p:cNvSpPr txBox="1"/>
          <p:nvPr/>
        </p:nvSpPr>
        <p:spPr>
          <a:xfrm>
            <a:off x="2457450" y="2542401"/>
            <a:ext cx="158115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Arial"/>
                <a:ea typeface="Arial"/>
                <a:cs typeface="Arial"/>
                <a:sym typeface="Arial"/>
              </a:rPr>
              <a:t>K. Joe (CDFW)</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3"/>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a:solidFill>
                <a:schemeClr val="dk1"/>
              </a:solidFill>
              <a:latin typeface="Arial"/>
              <a:ea typeface="Arial"/>
              <a:cs typeface="Arial"/>
              <a:sym typeface="Arial"/>
            </a:endParaRPr>
          </a:p>
        </p:txBody>
      </p:sp>
      <p:pic>
        <p:nvPicPr>
          <p:cNvPr id="215" name="Google Shape;215;p13"/>
          <p:cNvPicPr preferRelativeResize="0"/>
          <p:nvPr/>
        </p:nvPicPr>
        <p:blipFill rotWithShape="1">
          <a:blip r:embed="rId3">
            <a:alphaModFix/>
          </a:blip>
          <a:srcRect l="6671" r="4207" b="-1111"/>
          <a:stretch/>
        </p:blipFill>
        <p:spPr>
          <a:xfrm>
            <a:off x="-17929" y="4482"/>
            <a:ext cx="9161929" cy="69297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a:solidFill>
                <a:schemeClr val="dk1"/>
              </a:solidFill>
              <a:latin typeface="Arial"/>
              <a:ea typeface="Arial"/>
              <a:cs typeface="Arial"/>
              <a:sym typeface="Arial"/>
            </a:endParaRPr>
          </a:p>
        </p:txBody>
      </p:sp>
      <p:sp>
        <p:nvSpPr>
          <p:cNvPr id="222" name="Google Shape;222;p14"/>
          <p:cNvSpPr txBox="1"/>
          <p:nvPr/>
        </p:nvSpPr>
        <p:spPr>
          <a:xfrm>
            <a:off x="5659708" y="838200"/>
            <a:ext cx="3338497"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Quadrat: </a:t>
            </a:r>
            <a:r>
              <a:rPr lang="en-US" sz="1800">
                <a:solidFill>
                  <a:schemeClr val="lt1"/>
                </a:solidFill>
                <a:latin typeface="Arial"/>
                <a:ea typeface="Arial"/>
                <a:cs typeface="Arial"/>
                <a:sym typeface="Arial"/>
              </a:rPr>
              <a:t>A framed area that contains a series of equal sized squares. Scientists record species of interest within this designated area to better understand the ecosystem.</a:t>
            </a:r>
            <a:endParaRPr/>
          </a:p>
        </p:txBody>
      </p:sp>
      <p:sp>
        <p:nvSpPr>
          <p:cNvPr id="223" name="Google Shape;223;p14"/>
          <p:cNvSpPr/>
          <p:nvPr/>
        </p:nvSpPr>
        <p:spPr>
          <a:xfrm>
            <a:off x="-6469059" y="5933816"/>
            <a:ext cx="617890" cy="931318"/>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a:solidFill>
                <a:schemeClr val="dk1"/>
              </a:solidFill>
              <a:latin typeface="Arial"/>
              <a:ea typeface="Arial"/>
              <a:cs typeface="Arial"/>
              <a:sym typeface="Arial"/>
            </a:endParaRPr>
          </a:p>
        </p:txBody>
      </p:sp>
      <p:pic>
        <p:nvPicPr>
          <p:cNvPr id="224" name="Google Shape;224;p14" descr="Image result for sanctuary transect site: NOAA"/>
          <p:cNvPicPr preferRelativeResize="0"/>
          <p:nvPr/>
        </p:nvPicPr>
        <p:blipFill rotWithShape="1">
          <a:blip r:embed="rId3">
            <a:alphaModFix/>
          </a:blip>
          <a:srcRect/>
          <a:stretch/>
        </p:blipFill>
        <p:spPr>
          <a:xfrm>
            <a:off x="201950" y="3447841"/>
            <a:ext cx="5249200" cy="3499483"/>
          </a:xfrm>
          <a:prstGeom prst="rect">
            <a:avLst/>
          </a:prstGeom>
          <a:noFill/>
          <a:ln>
            <a:noFill/>
          </a:ln>
        </p:spPr>
      </p:pic>
      <p:sp>
        <p:nvSpPr>
          <p:cNvPr id="225" name="Google Shape;225;p14"/>
          <p:cNvSpPr txBox="1"/>
          <p:nvPr/>
        </p:nvSpPr>
        <p:spPr>
          <a:xfrm>
            <a:off x="5653102" y="4191000"/>
            <a:ext cx="333849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Transect: </a:t>
            </a:r>
            <a:r>
              <a:rPr lang="en-US" sz="1800">
                <a:solidFill>
                  <a:schemeClr val="lt1"/>
                </a:solidFill>
                <a:latin typeface="Arial"/>
                <a:ea typeface="Arial"/>
                <a:cs typeface="Arial"/>
                <a:sym typeface="Arial"/>
              </a:rPr>
              <a:t>A line that is marked at regular distances. Scientists follow this line and record what they find at each of the marked points.</a:t>
            </a:r>
            <a:endParaRPr/>
          </a:p>
        </p:txBody>
      </p:sp>
      <p:pic>
        <p:nvPicPr>
          <p:cNvPr id="226" name="Google Shape;226;p14"/>
          <p:cNvPicPr preferRelativeResize="0"/>
          <p:nvPr/>
        </p:nvPicPr>
        <p:blipFill rotWithShape="1">
          <a:blip r:embed="rId4">
            <a:alphaModFix/>
          </a:blip>
          <a:srcRect/>
          <a:stretch/>
        </p:blipFill>
        <p:spPr>
          <a:xfrm>
            <a:off x="201941" y="0"/>
            <a:ext cx="5249221" cy="34940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5" descr="whiteslide"/>
          <p:cNvPicPr preferRelativeResize="0"/>
          <p:nvPr/>
        </p:nvPicPr>
        <p:blipFill rotWithShape="1">
          <a:blip r:embed="rId3">
            <a:alphaModFix/>
          </a:blip>
          <a:srcRect/>
          <a:stretch/>
        </p:blipFill>
        <p:spPr>
          <a:xfrm>
            <a:off x="0" y="31115"/>
            <a:ext cx="9144000" cy="6858000"/>
          </a:xfrm>
          <a:prstGeom prst="rect">
            <a:avLst/>
          </a:prstGeom>
          <a:noFill/>
          <a:ln>
            <a:noFill/>
          </a:ln>
        </p:spPr>
      </p:pic>
      <p:sp>
        <p:nvSpPr>
          <p:cNvPr id="233" name="Google Shape;233;p15"/>
          <p:cNvSpPr txBox="1"/>
          <p:nvPr/>
        </p:nvSpPr>
        <p:spPr>
          <a:xfrm>
            <a:off x="228600" y="228600"/>
            <a:ext cx="86868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467F"/>
                </a:solidFill>
                <a:latin typeface="Arial"/>
                <a:ea typeface="Arial"/>
                <a:cs typeface="Arial"/>
                <a:sym typeface="Arial"/>
              </a:rPr>
              <a:t>Now you try!</a:t>
            </a:r>
            <a:endParaRPr sz="4000">
              <a:solidFill>
                <a:srgbClr val="00467F"/>
              </a:solidFill>
              <a:latin typeface="Arial"/>
              <a:ea typeface="Arial"/>
              <a:cs typeface="Arial"/>
              <a:sym typeface="Arial"/>
            </a:endParaRPr>
          </a:p>
        </p:txBody>
      </p:sp>
      <p:sp>
        <p:nvSpPr>
          <p:cNvPr id="234" name="Google Shape;234;p15"/>
          <p:cNvSpPr/>
          <p:nvPr/>
        </p:nvSpPr>
        <p:spPr>
          <a:xfrm>
            <a:off x="533400" y="1288197"/>
            <a:ext cx="5791200" cy="4876800"/>
          </a:xfrm>
          <a:prstGeom prst="rect">
            <a:avLst/>
          </a:prstGeom>
          <a:solidFill>
            <a:schemeClr val="lt1"/>
          </a:solidFill>
          <a:ln w="762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235" name="Google Shape;235;p15"/>
          <p:cNvPicPr preferRelativeResize="0"/>
          <p:nvPr/>
        </p:nvPicPr>
        <p:blipFill rotWithShape="1">
          <a:blip r:embed="rId4">
            <a:alphaModFix/>
          </a:blip>
          <a:srcRect/>
          <a:stretch/>
        </p:blipFill>
        <p:spPr>
          <a:xfrm>
            <a:off x="571500" y="1532318"/>
            <a:ext cx="2514601" cy="2142068"/>
          </a:xfrm>
          <a:prstGeom prst="rect">
            <a:avLst/>
          </a:prstGeom>
          <a:noFill/>
          <a:ln>
            <a:noFill/>
          </a:ln>
        </p:spPr>
      </p:pic>
      <p:pic>
        <p:nvPicPr>
          <p:cNvPr id="236" name="Google Shape;236;p15"/>
          <p:cNvPicPr preferRelativeResize="0"/>
          <p:nvPr/>
        </p:nvPicPr>
        <p:blipFill rotWithShape="1">
          <a:blip r:embed="rId4">
            <a:alphaModFix/>
          </a:blip>
          <a:srcRect/>
          <a:stretch/>
        </p:blipFill>
        <p:spPr>
          <a:xfrm>
            <a:off x="2842549" y="3460115"/>
            <a:ext cx="1028700" cy="876300"/>
          </a:xfrm>
          <a:prstGeom prst="rect">
            <a:avLst/>
          </a:prstGeom>
          <a:noFill/>
          <a:ln>
            <a:noFill/>
          </a:ln>
        </p:spPr>
      </p:pic>
      <p:pic>
        <p:nvPicPr>
          <p:cNvPr id="237" name="Google Shape;237;p15"/>
          <p:cNvPicPr preferRelativeResize="0"/>
          <p:nvPr/>
        </p:nvPicPr>
        <p:blipFill rotWithShape="1">
          <a:blip r:embed="rId4">
            <a:alphaModFix/>
          </a:blip>
          <a:srcRect/>
          <a:stretch/>
        </p:blipFill>
        <p:spPr>
          <a:xfrm>
            <a:off x="614573" y="4959986"/>
            <a:ext cx="1214227" cy="1034342"/>
          </a:xfrm>
          <a:prstGeom prst="rect">
            <a:avLst/>
          </a:prstGeom>
          <a:noFill/>
          <a:ln>
            <a:noFill/>
          </a:ln>
        </p:spPr>
      </p:pic>
      <p:cxnSp>
        <p:nvCxnSpPr>
          <p:cNvPr id="238" name="Google Shape;238;p15"/>
          <p:cNvCxnSpPr/>
          <p:nvPr/>
        </p:nvCxnSpPr>
        <p:spPr>
          <a:xfrm>
            <a:off x="2362200" y="1300044"/>
            <a:ext cx="0" cy="4876800"/>
          </a:xfrm>
          <a:prstGeom prst="straightConnector1">
            <a:avLst/>
          </a:prstGeom>
          <a:solidFill>
            <a:schemeClr val="lt1"/>
          </a:solidFill>
          <a:ln w="9525" cap="flat" cmpd="sng">
            <a:solidFill>
              <a:schemeClr val="dk2"/>
            </a:solidFill>
            <a:prstDash val="solid"/>
            <a:round/>
            <a:headEnd type="none" w="sm" len="sm"/>
            <a:tailEnd type="none" w="sm" len="sm"/>
          </a:ln>
        </p:spPr>
      </p:cxnSp>
      <p:pic>
        <p:nvPicPr>
          <p:cNvPr id="239" name="Google Shape;239;p15" descr="Image result for pinto abalone"/>
          <p:cNvPicPr preferRelativeResize="0"/>
          <p:nvPr/>
        </p:nvPicPr>
        <p:blipFill rotWithShape="1">
          <a:blip r:embed="rId5">
            <a:alphaModFix/>
          </a:blip>
          <a:srcRect/>
          <a:stretch/>
        </p:blipFill>
        <p:spPr>
          <a:xfrm>
            <a:off x="2816225" y="1448642"/>
            <a:ext cx="1527175" cy="1221740"/>
          </a:xfrm>
          <a:prstGeom prst="rect">
            <a:avLst/>
          </a:prstGeom>
          <a:noFill/>
          <a:ln>
            <a:noFill/>
          </a:ln>
        </p:spPr>
      </p:pic>
      <p:pic>
        <p:nvPicPr>
          <p:cNvPr id="240" name="Google Shape;240;p15" descr="Image result for pinto abalone"/>
          <p:cNvPicPr preferRelativeResize="0"/>
          <p:nvPr/>
        </p:nvPicPr>
        <p:blipFill rotWithShape="1">
          <a:blip r:embed="rId5">
            <a:alphaModFix/>
          </a:blip>
          <a:srcRect/>
          <a:stretch/>
        </p:blipFill>
        <p:spPr>
          <a:xfrm>
            <a:off x="974462" y="3668933"/>
            <a:ext cx="1233089" cy="986471"/>
          </a:xfrm>
          <a:prstGeom prst="rect">
            <a:avLst/>
          </a:prstGeom>
          <a:noFill/>
          <a:ln>
            <a:noFill/>
          </a:ln>
        </p:spPr>
      </p:pic>
      <p:pic>
        <p:nvPicPr>
          <p:cNvPr id="241" name="Google Shape;241;p15"/>
          <p:cNvPicPr preferRelativeResize="0"/>
          <p:nvPr/>
        </p:nvPicPr>
        <p:blipFill rotWithShape="1">
          <a:blip r:embed="rId4">
            <a:alphaModFix/>
          </a:blip>
          <a:srcRect/>
          <a:stretch/>
        </p:blipFill>
        <p:spPr>
          <a:xfrm>
            <a:off x="4214150" y="3784493"/>
            <a:ext cx="2052427" cy="1748364"/>
          </a:xfrm>
          <a:prstGeom prst="rect">
            <a:avLst/>
          </a:prstGeom>
          <a:noFill/>
          <a:ln>
            <a:noFill/>
          </a:ln>
        </p:spPr>
      </p:pic>
      <p:pic>
        <p:nvPicPr>
          <p:cNvPr id="242" name="Google Shape;242;p15" descr="Image result for red abalone no background"/>
          <p:cNvPicPr preferRelativeResize="0"/>
          <p:nvPr/>
        </p:nvPicPr>
        <p:blipFill rotWithShape="1">
          <a:blip r:embed="rId6">
            <a:alphaModFix/>
          </a:blip>
          <a:srcRect l="12056" t="4852" r="12278" b="7259"/>
          <a:stretch/>
        </p:blipFill>
        <p:spPr>
          <a:xfrm>
            <a:off x="2842549" y="4509254"/>
            <a:ext cx="1437349" cy="1540243"/>
          </a:xfrm>
          <a:prstGeom prst="rect">
            <a:avLst/>
          </a:prstGeom>
          <a:noFill/>
          <a:ln>
            <a:noFill/>
          </a:ln>
        </p:spPr>
      </p:pic>
      <p:cxnSp>
        <p:nvCxnSpPr>
          <p:cNvPr id="243" name="Google Shape;243;p15"/>
          <p:cNvCxnSpPr/>
          <p:nvPr/>
        </p:nvCxnSpPr>
        <p:spPr>
          <a:xfrm>
            <a:off x="533400" y="4648200"/>
            <a:ext cx="5791200" cy="0"/>
          </a:xfrm>
          <a:prstGeom prst="straightConnector1">
            <a:avLst/>
          </a:prstGeom>
          <a:solidFill>
            <a:schemeClr val="lt1"/>
          </a:solidFill>
          <a:ln w="9525" cap="flat" cmpd="sng">
            <a:solidFill>
              <a:schemeClr val="dk2"/>
            </a:solidFill>
            <a:prstDash val="solid"/>
            <a:round/>
            <a:headEnd type="none" w="sm" len="sm"/>
            <a:tailEnd type="none" w="sm" len="sm"/>
          </a:ln>
        </p:spPr>
      </p:cxnSp>
      <p:pic>
        <p:nvPicPr>
          <p:cNvPr id="244" name="Google Shape;244;p15" descr="Image result for pinto abalone"/>
          <p:cNvPicPr preferRelativeResize="0"/>
          <p:nvPr/>
        </p:nvPicPr>
        <p:blipFill rotWithShape="1">
          <a:blip r:embed="rId5">
            <a:alphaModFix/>
          </a:blip>
          <a:srcRect/>
          <a:stretch/>
        </p:blipFill>
        <p:spPr>
          <a:xfrm>
            <a:off x="4343400" y="1412005"/>
            <a:ext cx="2792415" cy="2233932"/>
          </a:xfrm>
          <a:prstGeom prst="rect">
            <a:avLst/>
          </a:prstGeom>
          <a:noFill/>
          <a:ln>
            <a:noFill/>
          </a:ln>
        </p:spPr>
      </p:pic>
      <p:cxnSp>
        <p:nvCxnSpPr>
          <p:cNvPr id="245" name="Google Shape;245;p15"/>
          <p:cNvCxnSpPr/>
          <p:nvPr/>
        </p:nvCxnSpPr>
        <p:spPr>
          <a:xfrm>
            <a:off x="533400" y="2971800"/>
            <a:ext cx="5791200" cy="0"/>
          </a:xfrm>
          <a:prstGeom prst="straightConnector1">
            <a:avLst/>
          </a:prstGeom>
          <a:solidFill>
            <a:schemeClr val="lt1"/>
          </a:solidFill>
          <a:ln w="9525" cap="flat" cmpd="sng">
            <a:solidFill>
              <a:schemeClr val="dk2"/>
            </a:solidFill>
            <a:prstDash val="solid"/>
            <a:round/>
            <a:headEnd type="none" w="sm" len="sm"/>
            <a:tailEnd type="none" w="sm" len="sm"/>
          </a:ln>
        </p:spPr>
      </p:cxnSp>
      <p:cxnSp>
        <p:nvCxnSpPr>
          <p:cNvPr id="246" name="Google Shape;246;p15"/>
          <p:cNvCxnSpPr>
            <a:endCxn id="234" idx="3"/>
          </p:cNvCxnSpPr>
          <p:nvPr/>
        </p:nvCxnSpPr>
        <p:spPr>
          <a:xfrm>
            <a:off x="6324600" y="1288197"/>
            <a:ext cx="0" cy="2438400"/>
          </a:xfrm>
          <a:prstGeom prst="straightConnector1">
            <a:avLst/>
          </a:prstGeom>
          <a:solidFill>
            <a:schemeClr val="accent1"/>
          </a:solidFill>
          <a:ln w="69850" cap="flat" cmpd="sng">
            <a:solidFill>
              <a:schemeClr val="dk1"/>
            </a:solidFill>
            <a:prstDash val="solid"/>
            <a:round/>
            <a:headEnd type="none" w="sm" len="sm"/>
            <a:tailEnd type="none" w="sm" len="sm"/>
          </a:ln>
        </p:spPr>
      </p:cxnSp>
      <p:cxnSp>
        <p:nvCxnSpPr>
          <p:cNvPr id="247" name="Google Shape;247;p15"/>
          <p:cNvCxnSpPr/>
          <p:nvPr/>
        </p:nvCxnSpPr>
        <p:spPr>
          <a:xfrm>
            <a:off x="4343400" y="1288197"/>
            <a:ext cx="0" cy="4876800"/>
          </a:xfrm>
          <a:prstGeom prst="straightConnector1">
            <a:avLst/>
          </a:prstGeom>
          <a:solidFill>
            <a:schemeClr val="lt1"/>
          </a:solidFill>
          <a:ln w="9525" cap="flat" cmpd="sng">
            <a:solidFill>
              <a:schemeClr val="dk2"/>
            </a:solidFill>
            <a:prstDash val="solid"/>
            <a:round/>
            <a:headEnd type="none" w="sm" len="sm"/>
            <a:tailEnd type="none" w="sm" len="sm"/>
          </a:ln>
        </p:spPr>
      </p:cxnSp>
      <p:pic>
        <p:nvPicPr>
          <p:cNvPr id="248" name="Google Shape;248;p15" descr="Image result for red abalone no background"/>
          <p:cNvPicPr preferRelativeResize="0"/>
          <p:nvPr/>
        </p:nvPicPr>
        <p:blipFill rotWithShape="1">
          <a:blip r:embed="rId6">
            <a:alphaModFix/>
          </a:blip>
          <a:srcRect l="12056" t="4852" r="12278" b="7259"/>
          <a:stretch/>
        </p:blipFill>
        <p:spPr>
          <a:xfrm>
            <a:off x="974462" y="281191"/>
            <a:ext cx="867641" cy="929724"/>
          </a:xfrm>
          <a:prstGeom prst="rect">
            <a:avLst/>
          </a:prstGeom>
          <a:noFill/>
          <a:ln>
            <a:noFill/>
          </a:ln>
        </p:spPr>
      </p:pic>
      <p:pic>
        <p:nvPicPr>
          <p:cNvPr id="249" name="Google Shape;249;p15"/>
          <p:cNvPicPr preferRelativeResize="0"/>
          <p:nvPr/>
        </p:nvPicPr>
        <p:blipFill rotWithShape="1">
          <a:blip r:embed="rId4">
            <a:alphaModFix/>
          </a:blip>
          <a:srcRect/>
          <a:stretch/>
        </p:blipFill>
        <p:spPr>
          <a:xfrm>
            <a:off x="6811063" y="537250"/>
            <a:ext cx="1494736" cy="1273294"/>
          </a:xfrm>
          <a:prstGeom prst="rect">
            <a:avLst/>
          </a:prstGeom>
          <a:noFill/>
          <a:ln>
            <a:noFill/>
          </a:ln>
        </p:spPr>
      </p:pic>
      <p:pic>
        <p:nvPicPr>
          <p:cNvPr id="250" name="Google Shape;250;p15" descr="Image result for california purple urchin no background"/>
          <p:cNvPicPr preferRelativeResize="0"/>
          <p:nvPr/>
        </p:nvPicPr>
        <p:blipFill rotWithShape="1">
          <a:blip r:embed="rId7">
            <a:alphaModFix/>
          </a:blip>
          <a:srcRect/>
          <a:stretch/>
        </p:blipFill>
        <p:spPr>
          <a:xfrm>
            <a:off x="7424588" y="2059512"/>
            <a:ext cx="1146275" cy="976412"/>
          </a:xfrm>
          <a:prstGeom prst="rect">
            <a:avLst/>
          </a:prstGeom>
          <a:noFill/>
          <a:ln>
            <a:noFill/>
          </a:ln>
        </p:spPr>
      </p:pic>
      <p:grpSp>
        <p:nvGrpSpPr>
          <p:cNvPr id="251" name="Google Shape;251;p15"/>
          <p:cNvGrpSpPr/>
          <p:nvPr/>
        </p:nvGrpSpPr>
        <p:grpSpPr>
          <a:xfrm>
            <a:off x="3830288" y="1318591"/>
            <a:ext cx="2079362" cy="768553"/>
            <a:chOff x="3830288" y="1318591"/>
            <a:chExt cx="2079362" cy="768553"/>
          </a:xfrm>
        </p:grpSpPr>
        <p:sp>
          <p:nvSpPr>
            <p:cNvPr id="252" name="Google Shape;252;p15"/>
            <p:cNvSpPr txBox="1"/>
            <p:nvPr/>
          </p:nvSpPr>
          <p:spPr>
            <a:xfrm>
              <a:off x="3830288" y="1318591"/>
              <a:ext cx="207936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a:ea typeface="Arial"/>
                  <a:cs typeface="Arial"/>
                  <a:sym typeface="Arial"/>
                </a:rPr>
                <a:t>pinto abalone</a:t>
              </a:r>
              <a:endParaRPr/>
            </a:p>
          </p:txBody>
        </p:sp>
        <p:cxnSp>
          <p:nvCxnSpPr>
            <p:cNvPr id="253" name="Google Shape;253;p15"/>
            <p:cNvCxnSpPr/>
            <p:nvPr/>
          </p:nvCxnSpPr>
          <p:spPr>
            <a:xfrm>
              <a:off x="4619859" y="1676930"/>
              <a:ext cx="534757" cy="410214"/>
            </a:xfrm>
            <a:prstGeom prst="straightConnector1">
              <a:avLst/>
            </a:prstGeom>
            <a:solidFill>
              <a:schemeClr val="accent1"/>
            </a:solidFill>
            <a:ln w="50800" cap="flat" cmpd="sng">
              <a:solidFill>
                <a:srgbClr val="FF0000"/>
              </a:solidFill>
              <a:prstDash val="solid"/>
              <a:round/>
              <a:headEnd type="none" w="sm" len="sm"/>
              <a:tailEnd type="triangle" w="med" len="med"/>
            </a:ln>
          </p:spPr>
        </p:cxnSp>
      </p:grpSp>
      <p:grpSp>
        <p:nvGrpSpPr>
          <p:cNvPr id="254" name="Google Shape;254;p15"/>
          <p:cNvGrpSpPr/>
          <p:nvPr/>
        </p:nvGrpSpPr>
        <p:grpSpPr>
          <a:xfrm>
            <a:off x="2650974" y="2660848"/>
            <a:ext cx="2079362" cy="925549"/>
            <a:chOff x="2650974" y="2660848"/>
            <a:chExt cx="2079362" cy="925549"/>
          </a:xfrm>
        </p:grpSpPr>
        <p:sp>
          <p:nvSpPr>
            <p:cNvPr id="255" name="Google Shape;255;p15"/>
            <p:cNvSpPr txBox="1"/>
            <p:nvPr/>
          </p:nvSpPr>
          <p:spPr>
            <a:xfrm>
              <a:off x="2650974" y="2660848"/>
              <a:ext cx="207936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a:ea typeface="Arial"/>
                  <a:cs typeface="Arial"/>
                  <a:sym typeface="Arial"/>
                </a:rPr>
                <a:t>purple urchin</a:t>
              </a:r>
              <a:endParaRPr/>
            </a:p>
          </p:txBody>
        </p:sp>
        <p:cxnSp>
          <p:nvCxnSpPr>
            <p:cNvPr id="256" name="Google Shape;256;p15"/>
            <p:cNvCxnSpPr/>
            <p:nvPr/>
          </p:nvCxnSpPr>
          <p:spPr>
            <a:xfrm flipH="1">
              <a:off x="3691898" y="3022049"/>
              <a:ext cx="182232" cy="564348"/>
            </a:xfrm>
            <a:prstGeom prst="straightConnector1">
              <a:avLst/>
            </a:prstGeom>
            <a:solidFill>
              <a:schemeClr val="accent1"/>
            </a:solidFill>
            <a:ln w="50800" cap="flat" cmpd="sng">
              <a:solidFill>
                <a:srgbClr val="FF0000"/>
              </a:solidFill>
              <a:prstDash val="solid"/>
              <a:round/>
              <a:headEnd type="none" w="sm" len="sm"/>
              <a:tailEnd type="triangle" w="med" len="med"/>
            </a:ln>
          </p:spPr>
        </p:cxnSp>
      </p:grpSp>
      <p:grpSp>
        <p:nvGrpSpPr>
          <p:cNvPr id="257" name="Google Shape;257;p15"/>
          <p:cNvGrpSpPr/>
          <p:nvPr/>
        </p:nvGrpSpPr>
        <p:grpSpPr>
          <a:xfrm>
            <a:off x="4026693" y="5559575"/>
            <a:ext cx="2375945" cy="400110"/>
            <a:chOff x="4026693" y="5559575"/>
            <a:chExt cx="2375945" cy="400110"/>
          </a:xfrm>
        </p:grpSpPr>
        <p:sp>
          <p:nvSpPr>
            <p:cNvPr id="258" name="Google Shape;258;p15"/>
            <p:cNvSpPr txBox="1"/>
            <p:nvPr/>
          </p:nvSpPr>
          <p:spPr>
            <a:xfrm>
              <a:off x="4323276" y="5559575"/>
              <a:ext cx="207936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a:ea typeface="Arial"/>
                  <a:cs typeface="Arial"/>
                  <a:sym typeface="Arial"/>
                </a:rPr>
                <a:t>red abalone</a:t>
              </a:r>
              <a:endParaRPr/>
            </a:p>
          </p:txBody>
        </p:sp>
        <p:cxnSp>
          <p:nvCxnSpPr>
            <p:cNvPr id="259" name="Google Shape;259;p15"/>
            <p:cNvCxnSpPr/>
            <p:nvPr/>
          </p:nvCxnSpPr>
          <p:spPr>
            <a:xfrm rot="10800000">
              <a:off x="4026693" y="5622015"/>
              <a:ext cx="545307" cy="124583"/>
            </a:xfrm>
            <a:prstGeom prst="straightConnector1">
              <a:avLst/>
            </a:prstGeom>
            <a:solidFill>
              <a:schemeClr val="accent1"/>
            </a:solidFill>
            <a:ln w="50800" cap="flat" cmpd="sng">
              <a:solidFill>
                <a:srgbClr val="FF0000"/>
              </a:solidFill>
              <a:prstDash val="solid"/>
              <a:round/>
              <a:headEnd type="none" w="sm" len="sm"/>
              <a:tailEnd type="triangle" w="med" len="med"/>
            </a:ln>
          </p:spPr>
        </p:cxnSp>
      </p:grpSp>
      <p:sp>
        <p:nvSpPr>
          <p:cNvPr id="260" name="Google Shape;260;p15"/>
          <p:cNvSpPr txBox="1"/>
          <p:nvPr/>
        </p:nvSpPr>
        <p:spPr>
          <a:xfrm>
            <a:off x="6463051" y="3519998"/>
            <a:ext cx="2354338"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467F"/>
                </a:solidFill>
                <a:latin typeface="Arial"/>
                <a:ea typeface="Arial"/>
                <a:cs typeface="Arial"/>
                <a:sym typeface="Arial"/>
              </a:rPr>
              <a:t>How many purple urchins are in the quadrat? Pinto abalone? Red abalone?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Effect transition="in" filter="fade">
                                      <p:cBhvr>
                                        <p:cTn id="12" dur="500"/>
                                        <p:tgtEl>
                                          <p:spTgt spid="2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gtEl>
                                        <p:attrNameLst>
                                          <p:attrName>style.visibility</p:attrName>
                                        </p:attrNameLst>
                                      </p:cBhvr>
                                      <p:to>
                                        <p:strVal val="visible"/>
                                      </p:to>
                                    </p:set>
                                    <p:animEffect transition="in" filter="fade">
                                      <p:cBhvr>
                                        <p:cTn id="17"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6"/>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a:solidFill>
                <a:schemeClr val="dk1"/>
              </a:solidFill>
              <a:latin typeface="Arial"/>
              <a:ea typeface="Arial"/>
              <a:cs typeface="Arial"/>
              <a:sym typeface="Arial"/>
            </a:endParaRPr>
          </a:p>
        </p:txBody>
      </p:sp>
      <p:pic>
        <p:nvPicPr>
          <p:cNvPr id="267" name="Google Shape;267;p16" descr="D:\My Documents\My Pictures\Pics for FMP\Kevin_Joe\2012.9.13-14 Salt Pt. ab surveys\P1110158.JPG"/>
          <p:cNvPicPr preferRelativeResize="0"/>
          <p:nvPr/>
        </p:nvPicPr>
        <p:blipFill rotWithShape="1">
          <a:blip r:embed="rId3">
            <a:alphaModFix/>
          </a:blip>
          <a:srcRect l="39999"/>
          <a:stretch/>
        </p:blipFill>
        <p:spPr>
          <a:xfrm>
            <a:off x="3962400" y="311473"/>
            <a:ext cx="5029200" cy="6286500"/>
          </a:xfrm>
          <a:prstGeom prst="rect">
            <a:avLst/>
          </a:prstGeom>
          <a:noFill/>
          <a:ln>
            <a:noFill/>
          </a:ln>
        </p:spPr>
      </p:pic>
      <p:sp>
        <p:nvSpPr>
          <p:cNvPr id="268" name="Google Shape;268;p16"/>
          <p:cNvSpPr txBox="1"/>
          <p:nvPr/>
        </p:nvSpPr>
        <p:spPr>
          <a:xfrm>
            <a:off x="227215" y="176902"/>
            <a:ext cx="3581400" cy="71404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Help Report Kelp Canopy Sightings </a:t>
            </a:r>
            <a:endParaRPr/>
          </a:p>
          <a:p>
            <a:pPr marL="0" marR="0" lvl="0" indent="0" algn="ctr" rtl="0">
              <a:spcBef>
                <a:spcPts val="0"/>
              </a:spcBef>
              <a:spcAft>
                <a:spcPts val="0"/>
              </a:spcAft>
              <a:buNone/>
            </a:pPr>
            <a:r>
              <a:rPr lang="en-US" sz="2400" b="1">
                <a:solidFill>
                  <a:schemeClr val="lt1"/>
                </a:solidFill>
                <a:latin typeface="Arial"/>
                <a:ea typeface="Arial"/>
                <a:cs typeface="Arial"/>
                <a:sym typeface="Arial"/>
              </a:rPr>
              <a:t>in Marin, Sonoma, and Mendocino counties</a:t>
            </a:r>
            <a:r>
              <a:rPr lang="en-US" sz="3600" b="1">
                <a:solidFill>
                  <a:schemeClr val="lt1"/>
                </a:solidFill>
                <a:latin typeface="Arial"/>
                <a:ea typeface="Arial"/>
                <a:cs typeface="Arial"/>
                <a:sym typeface="Arial"/>
              </a:rPr>
              <a:t>:</a:t>
            </a:r>
            <a:endParaRPr/>
          </a:p>
          <a:p>
            <a:pPr marL="0" marR="0" lvl="0" indent="0" algn="l" rtl="0">
              <a:spcBef>
                <a:spcPts val="0"/>
              </a:spcBef>
              <a:spcAft>
                <a:spcPts val="0"/>
              </a:spcAft>
              <a:buNone/>
            </a:pPr>
            <a:endParaRPr sz="2400">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000"/>
              <a:buFont typeface="Arial"/>
              <a:buAutoNum type="arabicPeriod"/>
            </a:pPr>
            <a:r>
              <a:rPr lang="en-US" sz="2000">
                <a:solidFill>
                  <a:schemeClr val="lt1"/>
                </a:solidFill>
                <a:latin typeface="Arial"/>
                <a:ea typeface="Arial"/>
                <a:cs typeface="Arial"/>
                <a:sym typeface="Arial"/>
              </a:rPr>
              <a:t>Find kelp floating at the surface or washed up on the beach</a:t>
            </a:r>
            <a:endParaRPr/>
          </a:p>
          <a:p>
            <a:pPr marL="457200" marR="0" lvl="0" indent="-330200" algn="l" rtl="0">
              <a:spcBef>
                <a:spcPts val="0"/>
              </a:spcBef>
              <a:spcAft>
                <a:spcPts val="0"/>
              </a:spcAft>
              <a:buClr>
                <a:schemeClr val="dk1"/>
              </a:buClr>
              <a:buSzPts val="2000"/>
              <a:buFont typeface="Arial"/>
              <a:buNone/>
            </a:pPr>
            <a:endParaRPr sz="2000">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000"/>
              <a:buFont typeface="Arial"/>
              <a:buAutoNum type="arabicPeriod"/>
            </a:pPr>
            <a:r>
              <a:rPr lang="en-US" sz="2000">
                <a:solidFill>
                  <a:schemeClr val="lt1"/>
                </a:solidFill>
                <a:latin typeface="Arial"/>
                <a:ea typeface="Arial"/>
                <a:cs typeface="Arial"/>
                <a:sym typeface="Arial"/>
              </a:rPr>
              <a:t>Take a photo</a:t>
            </a:r>
            <a:endParaRPr/>
          </a:p>
          <a:p>
            <a:pPr marL="457200" marR="0" lvl="0" indent="-330200" algn="l" rtl="0">
              <a:spcBef>
                <a:spcPts val="0"/>
              </a:spcBef>
              <a:spcAft>
                <a:spcPts val="0"/>
              </a:spcAft>
              <a:buClr>
                <a:schemeClr val="dk1"/>
              </a:buClr>
              <a:buSzPts val="2000"/>
              <a:buFont typeface="Arial"/>
              <a:buNone/>
            </a:pPr>
            <a:endParaRPr sz="2000">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000"/>
              <a:buFont typeface="Arial"/>
              <a:buAutoNum type="arabicPeriod"/>
            </a:pPr>
            <a:r>
              <a:rPr lang="en-US" sz="2000">
                <a:solidFill>
                  <a:schemeClr val="lt1"/>
                </a:solidFill>
                <a:latin typeface="Arial"/>
                <a:ea typeface="Arial"/>
                <a:cs typeface="Arial"/>
                <a:sym typeface="Arial"/>
              </a:rPr>
              <a:t>Note your location (using decimal degrees)</a:t>
            </a:r>
            <a:endParaRPr/>
          </a:p>
          <a:p>
            <a:pPr marL="457200" marR="0" lvl="0" indent="-330200" algn="l" rtl="0">
              <a:spcBef>
                <a:spcPts val="0"/>
              </a:spcBef>
              <a:spcAft>
                <a:spcPts val="0"/>
              </a:spcAft>
              <a:buClr>
                <a:schemeClr val="dk1"/>
              </a:buClr>
              <a:buSzPts val="2000"/>
              <a:buFont typeface="Arial"/>
              <a:buNone/>
            </a:pPr>
            <a:endParaRPr sz="2000">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000"/>
              <a:buFont typeface="Arial"/>
              <a:buAutoNum type="arabicPeriod"/>
            </a:pPr>
            <a:r>
              <a:rPr lang="en-US" sz="2000">
                <a:solidFill>
                  <a:schemeClr val="lt1"/>
                </a:solidFill>
                <a:latin typeface="Arial"/>
                <a:ea typeface="Arial"/>
                <a:cs typeface="Arial"/>
                <a:sym typeface="Arial"/>
              </a:rPr>
              <a:t>Report to </a:t>
            </a:r>
            <a:r>
              <a:rPr lang="en-US" sz="1800" b="1">
                <a:solidFill>
                  <a:schemeClr val="lt1"/>
                </a:solidFill>
                <a:latin typeface="Arial"/>
                <a:ea typeface="Arial"/>
                <a:cs typeface="Arial"/>
                <a:sym typeface="Arial"/>
              </a:rPr>
              <a:t>rietta.hohman@noaa.gov</a:t>
            </a:r>
            <a:endParaRPr sz="1800" b="1">
              <a:solidFill>
                <a:schemeClr val="lt1"/>
              </a:solidFill>
              <a:latin typeface="Arial"/>
              <a:ea typeface="Arial"/>
              <a:cs typeface="Arial"/>
              <a:sym typeface="Arial"/>
            </a:endParaRPr>
          </a:p>
          <a:p>
            <a:pPr marL="457200" marR="0" lvl="0" indent="-304800" algn="l" rtl="0">
              <a:spcBef>
                <a:spcPts val="0"/>
              </a:spcBef>
              <a:spcAft>
                <a:spcPts val="0"/>
              </a:spcAft>
              <a:buClr>
                <a:schemeClr val="dk1"/>
              </a:buClr>
              <a:buSzPts val="2400"/>
              <a:buFont typeface="Arial"/>
              <a:buNone/>
            </a:pPr>
            <a:endParaRPr sz="2400">
              <a:solidFill>
                <a:schemeClr val="lt1"/>
              </a:solidFill>
              <a:latin typeface="Arial"/>
              <a:ea typeface="Arial"/>
              <a:cs typeface="Arial"/>
              <a:sym typeface="Arial"/>
            </a:endParaRPr>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7"/>
          <p:cNvPicPr preferRelativeResize="0"/>
          <p:nvPr/>
        </p:nvPicPr>
        <p:blipFill rotWithShape="1">
          <a:blip r:embed="rId3">
            <a:alphaModFix/>
          </a:blip>
          <a:srcRect/>
          <a:stretch/>
        </p:blipFill>
        <p:spPr>
          <a:xfrm>
            <a:off x="1588" y="0"/>
            <a:ext cx="9148762" cy="6865938"/>
          </a:xfrm>
          <a:prstGeom prst="rect">
            <a:avLst/>
          </a:prstGeom>
          <a:noFill/>
          <a:ln>
            <a:noFill/>
          </a:ln>
        </p:spPr>
      </p:pic>
      <p:pic>
        <p:nvPicPr>
          <p:cNvPr id="3" name="Picture 2">
            <a:extLst>
              <a:ext uri="{FF2B5EF4-FFF2-40B4-BE49-F238E27FC236}">
                <a16:creationId xmlns:a16="http://schemas.microsoft.com/office/drawing/2014/main" id="{32CE0C99-C769-E193-4A59-A4EF1921A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5" name="Google Shape;275;p17"/>
          <p:cNvSpPr/>
          <p:nvPr/>
        </p:nvSpPr>
        <p:spPr>
          <a:xfrm>
            <a:off x="0" y="6248400"/>
            <a:ext cx="9144000" cy="6096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dk1"/>
              </a:solidFill>
              <a:latin typeface="Arial"/>
              <a:ea typeface="Arial"/>
              <a:cs typeface="Arial"/>
              <a:sym typeface="Arial"/>
            </a:endParaRPr>
          </a:p>
        </p:txBody>
      </p:sp>
      <p:sp>
        <p:nvSpPr>
          <p:cNvPr id="276" name="Google Shape;276;p17"/>
          <p:cNvSpPr txBox="1"/>
          <p:nvPr/>
        </p:nvSpPr>
        <p:spPr>
          <a:xfrm>
            <a:off x="0" y="6278563"/>
            <a:ext cx="9144000" cy="579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Arial"/>
              <a:buNone/>
            </a:pPr>
            <a:r>
              <a:rPr lang="en-US" sz="3200" dirty="0">
                <a:solidFill>
                  <a:schemeClr val="lt1"/>
                </a:solidFill>
                <a:latin typeface="Arial"/>
                <a:ea typeface="Arial"/>
                <a:cs typeface="Arial"/>
                <a:sym typeface="Arial"/>
              </a:rPr>
              <a:t>https://</a:t>
            </a:r>
            <a:r>
              <a:rPr lang="en-US" sz="3200" dirty="0" err="1">
                <a:solidFill>
                  <a:schemeClr val="lt1"/>
                </a:solidFill>
                <a:latin typeface="Arial"/>
                <a:ea typeface="Arial"/>
                <a:cs typeface="Arial"/>
                <a:sym typeface="Arial"/>
              </a:rPr>
              <a:t>farallones.noaa.gov</a:t>
            </a:r>
            <a:endParaRPr sz="3200" dirty="0">
              <a:solidFill>
                <a:schemeClr val="lt1"/>
              </a:solidFill>
              <a:latin typeface="Arial"/>
              <a:ea typeface="Arial"/>
              <a:cs typeface="Arial"/>
              <a:sym typeface="Arial"/>
            </a:endParaRPr>
          </a:p>
        </p:txBody>
      </p:sp>
      <p:pic>
        <p:nvPicPr>
          <p:cNvPr id="4" name="Picture 3">
            <a:extLst>
              <a:ext uri="{FF2B5EF4-FFF2-40B4-BE49-F238E27FC236}">
                <a16:creationId xmlns:a16="http://schemas.microsoft.com/office/drawing/2014/main" id="{F9DFFE16-55CA-9E97-8A03-593E35858055}"/>
              </a:ext>
            </a:extLst>
          </p:cNvPr>
          <p:cNvPicPr>
            <a:picLocks noChangeAspect="1"/>
          </p:cNvPicPr>
          <p:nvPr/>
        </p:nvPicPr>
        <p:blipFill>
          <a:blip r:embed="rId5"/>
          <a:stretch>
            <a:fillRect/>
          </a:stretch>
        </p:blipFill>
        <p:spPr>
          <a:xfrm>
            <a:off x="1931275" y="1005681"/>
            <a:ext cx="5562600" cy="5562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a:solidFill>
                <a:schemeClr val="dk1"/>
              </a:solidFill>
              <a:latin typeface="Arial"/>
              <a:ea typeface="Arial"/>
              <a:cs typeface="Arial"/>
              <a:sym typeface="Arial"/>
            </a:endParaRPr>
          </a:p>
        </p:txBody>
      </p:sp>
      <p:sp>
        <p:nvSpPr>
          <p:cNvPr id="284" name="Google Shape;284;p18"/>
          <p:cNvSpPr txBox="1">
            <a:spLocks noGrp="1"/>
          </p:cNvSpPr>
          <p:nvPr>
            <p:ph type="title"/>
          </p:nvPr>
        </p:nvSpPr>
        <p:spPr>
          <a:xfrm>
            <a:off x="0" y="2552700"/>
            <a:ext cx="9144000" cy="876300"/>
          </a:xfrm>
          <a:prstGeom prst="rect">
            <a:avLst/>
          </a:prstGeom>
          <a:solidFill>
            <a:srgbClr val="008DA8">
              <a:alpha val="49803"/>
            </a:srgbClr>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lt1"/>
                </a:solidFill>
              </a:rPr>
              <a:t>Additional Video Resources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67F"/>
        </a:solidFill>
        <a:effectLst/>
      </p:bgPr>
    </p:bg>
    <p:spTree>
      <p:nvGrpSpPr>
        <p:cNvPr id="1" name="Shape 289"/>
        <p:cNvGrpSpPr/>
        <p:nvPr/>
      </p:nvGrpSpPr>
      <p:grpSpPr>
        <a:xfrm>
          <a:off x="0" y="0"/>
          <a:ext cx="0" cy="0"/>
          <a:chOff x="0" y="0"/>
          <a:chExt cx="0" cy="0"/>
        </a:xfrm>
      </p:grpSpPr>
      <p:sp>
        <p:nvSpPr>
          <p:cNvPr id="290" name="Google Shape;290;p19"/>
          <p:cNvSpPr txBox="1"/>
          <p:nvPr/>
        </p:nvSpPr>
        <p:spPr>
          <a:xfrm>
            <a:off x="228600" y="152399"/>
            <a:ext cx="8686800" cy="175260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Sanctuary in the Sea: Gulf of the Farallones National Marine Sanctuary</a:t>
            </a:r>
            <a:endParaRPr/>
          </a:p>
          <a:p>
            <a:pPr marL="0" marR="0" lvl="0" indent="0" algn="ctr" rtl="0">
              <a:spcBef>
                <a:spcPts val="0"/>
              </a:spcBef>
              <a:spcAft>
                <a:spcPts val="0"/>
              </a:spcAft>
              <a:buNone/>
            </a:pPr>
            <a:r>
              <a:rPr lang="en-US" sz="2000" u="sng">
                <a:solidFill>
                  <a:schemeClr val="lt1"/>
                </a:solidFill>
                <a:latin typeface="Arial"/>
                <a:ea typeface="Arial"/>
                <a:cs typeface="Arial"/>
                <a:sym typeface="Arial"/>
                <a:hlinkClick r:id="rId3"/>
              </a:rPr>
              <a:t>https://www.youtube.com/watch?v=23AyKvdKCLY</a:t>
            </a:r>
            <a:r>
              <a:rPr lang="en-US" sz="2000">
                <a:solidFill>
                  <a:schemeClr val="lt1"/>
                </a:solidFill>
                <a:latin typeface="Arial"/>
                <a:ea typeface="Arial"/>
                <a:cs typeface="Arial"/>
                <a:sym typeface="Arial"/>
              </a:rPr>
              <a:t> </a:t>
            </a:r>
            <a:endParaRPr sz="2000" b="1">
              <a:solidFill>
                <a:schemeClr val="lt1"/>
              </a:solidFill>
              <a:latin typeface="Arial"/>
              <a:ea typeface="Arial"/>
              <a:cs typeface="Arial"/>
              <a:sym typeface="Arial"/>
            </a:endParaRPr>
          </a:p>
        </p:txBody>
      </p:sp>
      <p:pic>
        <p:nvPicPr>
          <p:cNvPr id="291" name="Google Shape;291;p19"/>
          <p:cNvPicPr preferRelativeResize="0"/>
          <p:nvPr/>
        </p:nvPicPr>
        <p:blipFill rotWithShape="1">
          <a:blip r:embed="rId4">
            <a:alphaModFix/>
          </a:blip>
          <a:srcRect/>
          <a:stretch/>
        </p:blipFill>
        <p:spPr>
          <a:xfrm>
            <a:off x="478366" y="1938251"/>
            <a:ext cx="8187267" cy="46053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98" name="Google Shape;98;p2"/>
          <p:cNvPicPr preferRelativeResize="0"/>
          <p:nvPr/>
        </p:nvPicPr>
        <p:blipFill rotWithShape="1">
          <a:blip r:embed="rId3">
            <a:alphaModFix/>
          </a:blip>
          <a:srcRect b="7045"/>
          <a:stretch/>
        </p:blipFill>
        <p:spPr>
          <a:xfrm>
            <a:off x="0" y="228600"/>
            <a:ext cx="9143997" cy="6374649"/>
          </a:xfrm>
          <a:prstGeom prst="rect">
            <a:avLst/>
          </a:prstGeom>
          <a:noFill/>
          <a:ln>
            <a:noFill/>
          </a:ln>
        </p:spPr>
      </p:pic>
      <p:sp>
        <p:nvSpPr>
          <p:cNvPr id="99" name="Google Shape;99;p2"/>
          <p:cNvSpPr txBox="1"/>
          <p:nvPr/>
        </p:nvSpPr>
        <p:spPr>
          <a:xfrm>
            <a:off x="0" y="838200"/>
            <a:ext cx="9144000" cy="1676400"/>
          </a:xfrm>
          <a:prstGeom prst="rect">
            <a:avLst/>
          </a:prstGeom>
          <a:solidFill>
            <a:srgbClr val="008DA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0" u="none" strike="noStrike" cap="none">
                <a:solidFill>
                  <a:schemeClr val="lt1"/>
                </a:solidFill>
                <a:latin typeface="Arial"/>
                <a:ea typeface="Arial"/>
                <a:cs typeface="Arial"/>
                <a:sym typeface="Arial"/>
              </a:rPr>
              <a:t>Greater Farallones </a:t>
            </a:r>
            <a:br>
              <a:rPr lang="en-US" sz="4800" b="1" i="0" u="none" strike="noStrike" cap="none">
                <a:solidFill>
                  <a:schemeClr val="lt1"/>
                </a:solidFill>
                <a:latin typeface="Arial"/>
                <a:ea typeface="Arial"/>
                <a:cs typeface="Arial"/>
                <a:sym typeface="Arial"/>
              </a:rPr>
            </a:br>
            <a:r>
              <a:rPr lang="en-US" sz="4800" b="1" i="0" u="none" strike="noStrike" cap="none">
                <a:solidFill>
                  <a:schemeClr val="lt1"/>
                </a:solidFill>
                <a:latin typeface="Arial"/>
                <a:ea typeface="Arial"/>
                <a:cs typeface="Arial"/>
                <a:sym typeface="Arial"/>
              </a:rPr>
              <a:t>National Marine Sanctuary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0"/>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a:solidFill>
                <a:schemeClr val="dk1"/>
              </a:solidFill>
              <a:latin typeface="Arial"/>
              <a:ea typeface="Arial"/>
              <a:cs typeface="Arial"/>
              <a:sym typeface="Arial"/>
            </a:endParaRPr>
          </a:p>
        </p:txBody>
      </p:sp>
      <p:sp>
        <p:nvSpPr>
          <p:cNvPr id="298" name="Google Shape;298;p20"/>
          <p:cNvSpPr txBox="1">
            <a:spLocks noGrp="1"/>
          </p:cNvSpPr>
          <p:nvPr>
            <p:ph type="title"/>
          </p:nvPr>
        </p:nvSpPr>
        <p:spPr>
          <a:xfrm>
            <a:off x="76200" y="266700"/>
            <a:ext cx="8839200" cy="1638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lt1"/>
                </a:solidFill>
              </a:rPr>
              <a:t>Earth Is Blue: Cordell Bank and Greater Farallones Expansion</a:t>
            </a:r>
            <a:br>
              <a:rPr lang="en-US" sz="3600" b="1">
                <a:solidFill>
                  <a:schemeClr val="lt1"/>
                </a:solidFill>
              </a:rPr>
            </a:br>
            <a:r>
              <a:rPr lang="en-US" sz="2000" b="1" u="sng">
                <a:solidFill>
                  <a:schemeClr val="lt1"/>
                </a:solidFill>
                <a:latin typeface="Arial"/>
                <a:ea typeface="Arial"/>
                <a:cs typeface="Arial"/>
                <a:sym typeface="Arial"/>
                <a:hlinkClick r:id="rId3"/>
              </a:rPr>
              <a:t>https://www.youtube.com/watch?v=rjWAa_oltVg&amp;t=126s</a:t>
            </a:r>
            <a:r>
              <a:rPr lang="en-US" sz="2000" b="1">
                <a:solidFill>
                  <a:schemeClr val="lt1"/>
                </a:solidFill>
                <a:latin typeface="Arial"/>
                <a:ea typeface="Arial"/>
                <a:cs typeface="Arial"/>
                <a:sym typeface="Arial"/>
              </a:rPr>
              <a:t> </a:t>
            </a:r>
            <a:endParaRPr sz="2000" b="1">
              <a:solidFill>
                <a:schemeClr val="lt1"/>
              </a:solidFill>
            </a:endParaRPr>
          </a:p>
        </p:txBody>
      </p:sp>
      <p:pic>
        <p:nvPicPr>
          <p:cNvPr id="299" name="Google Shape;299;p20"/>
          <p:cNvPicPr preferRelativeResize="0"/>
          <p:nvPr/>
        </p:nvPicPr>
        <p:blipFill rotWithShape="1">
          <a:blip r:embed="rId4">
            <a:alphaModFix/>
          </a:blip>
          <a:srcRect/>
          <a:stretch/>
        </p:blipFill>
        <p:spPr>
          <a:xfrm>
            <a:off x="287866" y="1905000"/>
            <a:ext cx="8415867" cy="4733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a:solidFill>
                <a:schemeClr val="dk1"/>
              </a:solidFill>
              <a:latin typeface="Arial"/>
              <a:ea typeface="Arial"/>
              <a:cs typeface="Arial"/>
              <a:sym typeface="Arial"/>
            </a:endParaRPr>
          </a:p>
        </p:txBody>
      </p:sp>
      <p:sp>
        <p:nvSpPr>
          <p:cNvPr id="306" name="Google Shape;306;p21"/>
          <p:cNvSpPr txBox="1"/>
          <p:nvPr/>
        </p:nvSpPr>
        <p:spPr>
          <a:xfrm>
            <a:off x="228600" y="457200"/>
            <a:ext cx="8686800" cy="13858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Video: Sea Star Wasting Syndrome </a:t>
            </a:r>
            <a:r>
              <a:rPr lang="en-US" sz="2000" b="1" u="sng">
                <a:solidFill>
                  <a:schemeClr val="lt1"/>
                </a:solidFill>
                <a:latin typeface="Arial"/>
                <a:ea typeface="Arial"/>
                <a:cs typeface="Arial"/>
                <a:sym typeface="Arial"/>
                <a:hlinkClick r:id="rId3"/>
              </a:rPr>
              <a:t>https://www.youtube.com/watch?v=VPSFdjvES_Y</a:t>
            </a:r>
            <a:r>
              <a:rPr lang="en-US" sz="2000" b="1">
                <a:solidFill>
                  <a:schemeClr val="lt1"/>
                </a:solidFill>
                <a:latin typeface="Arial"/>
                <a:ea typeface="Arial"/>
                <a:cs typeface="Arial"/>
                <a:sym typeface="Arial"/>
              </a:rPr>
              <a:t> </a:t>
            </a:r>
            <a:endParaRPr/>
          </a:p>
          <a:p>
            <a:pPr marL="0" marR="0" lvl="0" indent="0" algn="ctr" rtl="0">
              <a:spcBef>
                <a:spcPts val="0"/>
              </a:spcBef>
              <a:spcAft>
                <a:spcPts val="0"/>
              </a:spcAft>
              <a:buNone/>
            </a:pPr>
            <a:endParaRPr sz="3600" b="1">
              <a:solidFill>
                <a:schemeClr val="lt1"/>
              </a:solidFill>
              <a:latin typeface="Arial"/>
              <a:ea typeface="Arial"/>
              <a:cs typeface="Arial"/>
              <a:sym typeface="Arial"/>
            </a:endParaRPr>
          </a:p>
        </p:txBody>
      </p:sp>
      <p:pic>
        <p:nvPicPr>
          <p:cNvPr id="307" name="Google Shape;307;p21"/>
          <p:cNvPicPr preferRelativeResize="0"/>
          <p:nvPr/>
        </p:nvPicPr>
        <p:blipFill rotWithShape="1">
          <a:blip r:embed="rId4">
            <a:alphaModFix/>
          </a:blip>
          <a:srcRect/>
          <a:stretch/>
        </p:blipFill>
        <p:spPr>
          <a:xfrm>
            <a:off x="495300" y="2057400"/>
            <a:ext cx="8153400" cy="45862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67F"/>
        </a:solidFill>
        <a:effectLst/>
      </p:bgPr>
    </p:bg>
    <p:spTree>
      <p:nvGrpSpPr>
        <p:cNvPr id="1" name="Shape 104"/>
        <p:cNvGrpSpPr/>
        <p:nvPr/>
      </p:nvGrpSpPr>
      <p:grpSpPr>
        <a:xfrm>
          <a:off x="0" y="0"/>
          <a:ext cx="0" cy="0"/>
          <a:chOff x="0" y="0"/>
          <a:chExt cx="0" cy="0"/>
        </a:xfrm>
      </p:grpSpPr>
      <p:sp>
        <p:nvSpPr>
          <p:cNvPr id="105" name="Google Shape;105;p3"/>
          <p:cNvSpPr txBox="1">
            <a:spLocks noGrp="1"/>
          </p:cNvSpPr>
          <p:nvPr>
            <p:ph type="title" idx="4294967295"/>
          </p:nvPr>
        </p:nvSpPr>
        <p:spPr>
          <a:xfrm>
            <a:off x="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 </a:t>
            </a:r>
            <a:endParaRPr/>
          </a:p>
        </p:txBody>
      </p:sp>
      <p:pic>
        <p:nvPicPr>
          <p:cNvPr id="106" name="Google Shape;106;p3"/>
          <p:cNvPicPr preferRelativeResize="0"/>
          <p:nvPr/>
        </p:nvPicPr>
        <p:blipFill rotWithShape="1">
          <a:blip r:embed="rId3">
            <a:alphaModFix/>
          </a:blip>
          <a:srcRect/>
          <a:stretch/>
        </p:blipFill>
        <p:spPr>
          <a:xfrm>
            <a:off x="0" y="1111385"/>
            <a:ext cx="9144000" cy="4635230"/>
          </a:xfrm>
          <a:prstGeom prst="rect">
            <a:avLst/>
          </a:prstGeom>
          <a:noFill/>
          <a:ln>
            <a:noFill/>
          </a:ln>
        </p:spPr>
      </p:pic>
      <p:pic>
        <p:nvPicPr>
          <p:cNvPr id="107" name="Google Shape;107;p3"/>
          <p:cNvPicPr preferRelativeResize="0"/>
          <p:nvPr/>
        </p:nvPicPr>
        <p:blipFill rotWithShape="1">
          <a:blip r:embed="rId4">
            <a:alphaModFix/>
          </a:blip>
          <a:srcRect/>
          <a:stretch/>
        </p:blipFill>
        <p:spPr>
          <a:xfrm>
            <a:off x="0" y="733705"/>
            <a:ext cx="9144000" cy="53905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i="0" u="none" strike="noStrike" cap="none">
              <a:solidFill>
                <a:schemeClr val="dk1"/>
              </a:solidFill>
              <a:latin typeface="Arial"/>
              <a:ea typeface="Arial"/>
              <a:cs typeface="Arial"/>
              <a:sym typeface="Arial"/>
            </a:endParaRPr>
          </a:p>
        </p:txBody>
      </p:sp>
      <p:pic>
        <p:nvPicPr>
          <p:cNvPr id="114" name="Google Shape;114;p4"/>
          <p:cNvPicPr preferRelativeResize="0"/>
          <p:nvPr/>
        </p:nvPicPr>
        <p:blipFill rotWithShape="1">
          <a:blip r:embed="rId3">
            <a:alphaModFix/>
          </a:blip>
          <a:srcRect/>
          <a:stretch/>
        </p:blipFill>
        <p:spPr>
          <a:xfrm>
            <a:off x="2590800" y="0"/>
            <a:ext cx="2978944" cy="1985962"/>
          </a:xfrm>
          <a:prstGeom prst="rect">
            <a:avLst/>
          </a:prstGeom>
          <a:noFill/>
          <a:ln>
            <a:noFill/>
          </a:ln>
        </p:spPr>
      </p:pic>
      <p:sp>
        <p:nvSpPr>
          <p:cNvPr id="115" name="Google Shape;115;p4"/>
          <p:cNvSpPr txBox="1"/>
          <p:nvPr/>
        </p:nvSpPr>
        <p:spPr>
          <a:xfrm>
            <a:off x="76200" y="5534025"/>
            <a:ext cx="8991600" cy="1323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The sanctuary protects many different ocean ecosystems.</a:t>
            </a:r>
            <a:endParaRPr/>
          </a:p>
        </p:txBody>
      </p:sp>
      <p:pic>
        <p:nvPicPr>
          <p:cNvPr id="116" name="Google Shape;116;p4"/>
          <p:cNvPicPr preferRelativeResize="0"/>
          <p:nvPr/>
        </p:nvPicPr>
        <p:blipFill rotWithShape="1">
          <a:blip r:embed="rId4">
            <a:alphaModFix/>
          </a:blip>
          <a:srcRect/>
          <a:stretch/>
        </p:blipFill>
        <p:spPr>
          <a:xfrm>
            <a:off x="-15875" y="1588"/>
            <a:ext cx="2644426" cy="1984374"/>
          </a:xfrm>
          <a:prstGeom prst="rect">
            <a:avLst/>
          </a:prstGeom>
          <a:noFill/>
          <a:ln>
            <a:noFill/>
          </a:ln>
        </p:spPr>
      </p:pic>
      <p:pic>
        <p:nvPicPr>
          <p:cNvPr id="117" name="Google Shape;117;p4"/>
          <p:cNvPicPr preferRelativeResize="0"/>
          <p:nvPr/>
        </p:nvPicPr>
        <p:blipFill rotWithShape="1">
          <a:blip r:embed="rId5">
            <a:alphaModFix/>
          </a:blip>
          <a:srcRect/>
          <a:stretch/>
        </p:blipFill>
        <p:spPr>
          <a:xfrm>
            <a:off x="0" y="1985963"/>
            <a:ext cx="9144000" cy="3557772"/>
          </a:xfrm>
          <a:prstGeom prst="rect">
            <a:avLst/>
          </a:prstGeom>
          <a:noFill/>
          <a:ln>
            <a:noFill/>
          </a:ln>
        </p:spPr>
      </p:pic>
      <p:pic>
        <p:nvPicPr>
          <p:cNvPr id="118" name="Google Shape;118;p4"/>
          <p:cNvPicPr preferRelativeResize="0"/>
          <p:nvPr/>
        </p:nvPicPr>
        <p:blipFill rotWithShape="1">
          <a:blip r:embed="rId6">
            <a:alphaModFix/>
          </a:blip>
          <a:srcRect l="16735" t="8579" b="16830"/>
          <a:stretch/>
        </p:blipFill>
        <p:spPr>
          <a:xfrm>
            <a:off x="5569744" y="0"/>
            <a:ext cx="3574256" cy="1981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i="0" u="none" strike="noStrike" cap="none">
              <a:solidFill>
                <a:schemeClr val="dk1"/>
              </a:solidFill>
              <a:latin typeface="Arial"/>
              <a:ea typeface="Arial"/>
              <a:cs typeface="Arial"/>
              <a:sym typeface="Arial"/>
            </a:endParaRPr>
          </a:p>
        </p:txBody>
      </p:sp>
      <p:sp>
        <p:nvSpPr>
          <p:cNvPr id="125" name="Google Shape;125;p5"/>
          <p:cNvSpPr txBox="1"/>
          <p:nvPr/>
        </p:nvSpPr>
        <p:spPr>
          <a:xfrm>
            <a:off x="76200" y="152400"/>
            <a:ext cx="89916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And these ecosystems support many varieties of marine life.</a:t>
            </a:r>
            <a:endParaRPr/>
          </a:p>
        </p:txBody>
      </p:sp>
      <p:pic>
        <p:nvPicPr>
          <p:cNvPr id="126" name="Google Shape;126;p5"/>
          <p:cNvPicPr preferRelativeResize="0"/>
          <p:nvPr/>
        </p:nvPicPr>
        <p:blipFill rotWithShape="1">
          <a:blip r:embed="rId3">
            <a:alphaModFix/>
          </a:blip>
          <a:srcRect l="7512"/>
          <a:stretch/>
        </p:blipFill>
        <p:spPr>
          <a:xfrm>
            <a:off x="0" y="4147193"/>
            <a:ext cx="3752850" cy="2710807"/>
          </a:xfrm>
          <a:prstGeom prst="rect">
            <a:avLst/>
          </a:prstGeom>
          <a:noFill/>
          <a:ln>
            <a:noFill/>
          </a:ln>
        </p:spPr>
      </p:pic>
      <p:pic>
        <p:nvPicPr>
          <p:cNvPr id="127" name="Google Shape;127;p5"/>
          <p:cNvPicPr preferRelativeResize="0"/>
          <p:nvPr/>
        </p:nvPicPr>
        <p:blipFill rotWithShape="1">
          <a:blip r:embed="rId4">
            <a:alphaModFix/>
          </a:blip>
          <a:srcRect l="26328" t="20491" r="3360" b="21897"/>
          <a:stretch/>
        </p:blipFill>
        <p:spPr>
          <a:xfrm>
            <a:off x="0" y="1524000"/>
            <a:ext cx="5715000" cy="3124200"/>
          </a:xfrm>
          <a:prstGeom prst="rect">
            <a:avLst/>
          </a:prstGeom>
          <a:noFill/>
          <a:ln>
            <a:noFill/>
          </a:ln>
        </p:spPr>
      </p:pic>
      <p:pic>
        <p:nvPicPr>
          <p:cNvPr id="128" name="Google Shape;128;p5"/>
          <p:cNvPicPr preferRelativeResize="0"/>
          <p:nvPr/>
        </p:nvPicPr>
        <p:blipFill rotWithShape="1">
          <a:blip r:embed="rId5">
            <a:alphaModFix/>
          </a:blip>
          <a:srcRect t="7932"/>
          <a:stretch/>
        </p:blipFill>
        <p:spPr>
          <a:xfrm>
            <a:off x="3733801" y="2971800"/>
            <a:ext cx="2907584" cy="1752600"/>
          </a:xfrm>
          <a:prstGeom prst="rect">
            <a:avLst/>
          </a:prstGeom>
          <a:noFill/>
          <a:ln>
            <a:noFill/>
          </a:ln>
        </p:spPr>
      </p:pic>
      <p:pic>
        <p:nvPicPr>
          <p:cNvPr id="129" name="Google Shape;129;p5"/>
          <p:cNvPicPr preferRelativeResize="0"/>
          <p:nvPr/>
        </p:nvPicPr>
        <p:blipFill rotWithShape="1">
          <a:blip r:embed="rId6">
            <a:alphaModFix/>
          </a:blip>
          <a:srcRect/>
          <a:stretch/>
        </p:blipFill>
        <p:spPr>
          <a:xfrm>
            <a:off x="6641385" y="2971800"/>
            <a:ext cx="2502615" cy="1876961"/>
          </a:xfrm>
          <a:prstGeom prst="rect">
            <a:avLst/>
          </a:prstGeom>
          <a:noFill/>
          <a:ln>
            <a:noFill/>
          </a:ln>
        </p:spPr>
      </p:pic>
      <p:pic>
        <p:nvPicPr>
          <p:cNvPr id="130" name="Google Shape;130;p5"/>
          <p:cNvPicPr preferRelativeResize="0"/>
          <p:nvPr/>
        </p:nvPicPr>
        <p:blipFill rotWithShape="1">
          <a:blip r:embed="rId7">
            <a:alphaModFix/>
          </a:blip>
          <a:srcRect/>
          <a:stretch/>
        </p:blipFill>
        <p:spPr>
          <a:xfrm>
            <a:off x="3752362" y="4724400"/>
            <a:ext cx="3181838" cy="2133600"/>
          </a:xfrm>
          <a:prstGeom prst="rect">
            <a:avLst/>
          </a:prstGeom>
          <a:noFill/>
          <a:ln>
            <a:noFill/>
          </a:ln>
        </p:spPr>
      </p:pic>
      <p:pic>
        <p:nvPicPr>
          <p:cNvPr id="131" name="Google Shape;131;p5"/>
          <p:cNvPicPr preferRelativeResize="0"/>
          <p:nvPr/>
        </p:nvPicPr>
        <p:blipFill rotWithShape="1">
          <a:blip r:embed="rId8">
            <a:alphaModFix/>
          </a:blip>
          <a:srcRect r="23684"/>
          <a:stretch/>
        </p:blipFill>
        <p:spPr>
          <a:xfrm>
            <a:off x="6934200" y="4686300"/>
            <a:ext cx="2209800" cy="2171700"/>
          </a:xfrm>
          <a:prstGeom prst="rect">
            <a:avLst/>
          </a:prstGeom>
          <a:noFill/>
          <a:ln>
            <a:noFill/>
          </a:ln>
        </p:spPr>
      </p:pic>
      <p:pic>
        <p:nvPicPr>
          <p:cNvPr id="132" name="Google Shape;132;p5"/>
          <p:cNvPicPr preferRelativeResize="0"/>
          <p:nvPr/>
        </p:nvPicPr>
        <p:blipFill rotWithShape="1">
          <a:blip r:embed="rId9">
            <a:alphaModFix/>
          </a:blip>
          <a:srcRect l="27500" t="46953" b="2467"/>
          <a:stretch/>
        </p:blipFill>
        <p:spPr>
          <a:xfrm>
            <a:off x="5486400" y="1524000"/>
            <a:ext cx="3657600" cy="1447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i="0" u="none" strike="noStrike" cap="none">
              <a:solidFill>
                <a:schemeClr val="dk1"/>
              </a:solidFill>
              <a:latin typeface="Arial"/>
              <a:ea typeface="Arial"/>
              <a:cs typeface="Arial"/>
              <a:sym typeface="Arial"/>
            </a:endParaRPr>
          </a:p>
        </p:txBody>
      </p:sp>
      <p:sp>
        <p:nvSpPr>
          <p:cNvPr id="139" name="Google Shape;139;p6"/>
          <p:cNvSpPr txBox="1"/>
          <p:nvPr/>
        </p:nvSpPr>
        <p:spPr>
          <a:xfrm>
            <a:off x="0" y="188893"/>
            <a:ext cx="9144000" cy="954107"/>
          </a:xfrm>
          <a:prstGeom prst="rect">
            <a:avLst/>
          </a:prstGeom>
          <a:solidFill>
            <a:srgbClr val="008DA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chemeClr val="lt1"/>
                </a:solidFill>
                <a:latin typeface="Arial"/>
                <a:ea typeface="Arial"/>
                <a:cs typeface="Arial"/>
                <a:sym typeface="Arial"/>
              </a:rPr>
              <a:t>Sea surface temperature is the water temperature close to the ocean’s surface. </a:t>
            </a:r>
            <a:endParaRPr/>
          </a:p>
        </p:txBody>
      </p:sp>
      <p:pic>
        <p:nvPicPr>
          <p:cNvPr id="140" name="Google Shape;140;p6" descr="A simulation of sea-surface temperatures from a GFDL climate model"/>
          <p:cNvPicPr preferRelativeResize="0"/>
          <p:nvPr/>
        </p:nvPicPr>
        <p:blipFill rotWithShape="1">
          <a:blip r:embed="rId3">
            <a:alphaModFix/>
          </a:blip>
          <a:srcRect/>
          <a:stretch/>
        </p:blipFill>
        <p:spPr>
          <a:xfrm>
            <a:off x="0" y="1137557"/>
            <a:ext cx="9154886" cy="4577443"/>
          </a:xfrm>
          <a:prstGeom prst="rect">
            <a:avLst/>
          </a:prstGeom>
          <a:noFill/>
          <a:ln>
            <a:noFill/>
          </a:ln>
        </p:spPr>
      </p:pic>
      <p:sp>
        <p:nvSpPr>
          <p:cNvPr id="141" name="Google Shape;141;p6"/>
          <p:cNvSpPr txBox="1"/>
          <p:nvPr/>
        </p:nvSpPr>
        <p:spPr>
          <a:xfrm>
            <a:off x="0" y="5715000"/>
            <a:ext cx="9154886" cy="954107"/>
          </a:xfrm>
          <a:prstGeom prst="rect">
            <a:avLst/>
          </a:prstGeom>
          <a:solidFill>
            <a:srgbClr val="008DA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chemeClr val="lt1"/>
                </a:solidFill>
                <a:latin typeface="Arial"/>
                <a:ea typeface="Arial"/>
                <a:cs typeface="Arial"/>
                <a:sym typeface="Arial"/>
              </a:rPr>
              <a:t>Scientists record sea surface temperature to better understand what is happening in the ocean.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7"/>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i="0" u="none" strike="noStrike" cap="none">
              <a:solidFill>
                <a:schemeClr val="dk1"/>
              </a:solidFill>
              <a:latin typeface="Arial"/>
              <a:ea typeface="Arial"/>
              <a:cs typeface="Arial"/>
              <a:sym typeface="Arial"/>
            </a:endParaRPr>
          </a:p>
        </p:txBody>
      </p:sp>
      <p:sp>
        <p:nvSpPr>
          <p:cNvPr id="148" name="Google Shape;148;p7"/>
          <p:cNvSpPr txBox="1"/>
          <p:nvPr/>
        </p:nvSpPr>
        <p:spPr>
          <a:xfrm>
            <a:off x="76200" y="152400"/>
            <a:ext cx="89916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Kelp forests grow mostly on the Pacific coast, from Alaska and Canada all the way to Baja, California.</a:t>
            </a:r>
            <a:endParaRPr/>
          </a:p>
        </p:txBody>
      </p:sp>
      <p:pic>
        <p:nvPicPr>
          <p:cNvPr id="149" name="Google Shape;149;p7" descr="Image result for &quot;bull kelp&quot; SITE:GOV"/>
          <p:cNvPicPr preferRelativeResize="0"/>
          <p:nvPr/>
        </p:nvPicPr>
        <p:blipFill rotWithShape="1">
          <a:blip r:embed="rId3">
            <a:alphaModFix/>
          </a:blip>
          <a:srcRect/>
          <a:stretch/>
        </p:blipFill>
        <p:spPr>
          <a:xfrm>
            <a:off x="0" y="3276600"/>
            <a:ext cx="9144000" cy="3581400"/>
          </a:xfrm>
          <a:prstGeom prst="rect">
            <a:avLst/>
          </a:prstGeom>
          <a:noFill/>
          <a:ln>
            <a:noFill/>
          </a:ln>
        </p:spPr>
      </p:pic>
      <p:pic>
        <p:nvPicPr>
          <p:cNvPr id="150" name="Google Shape;150;p7" descr="Image"/>
          <p:cNvPicPr preferRelativeResize="0"/>
          <p:nvPr/>
        </p:nvPicPr>
        <p:blipFill rotWithShape="1">
          <a:blip r:embed="rId4">
            <a:alphaModFix/>
          </a:blip>
          <a:srcRect/>
          <a:stretch/>
        </p:blipFill>
        <p:spPr>
          <a:xfrm>
            <a:off x="0" y="1367906"/>
            <a:ext cx="3060469" cy="1895301"/>
          </a:xfrm>
          <a:prstGeom prst="rect">
            <a:avLst/>
          </a:prstGeom>
          <a:noFill/>
          <a:ln>
            <a:noFill/>
          </a:ln>
        </p:spPr>
      </p:pic>
      <p:pic>
        <p:nvPicPr>
          <p:cNvPr id="151" name="Google Shape;151;p7" descr="SIMoN photo"/>
          <p:cNvPicPr preferRelativeResize="0"/>
          <p:nvPr/>
        </p:nvPicPr>
        <p:blipFill rotWithShape="1">
          <a:blip r:embed="rId5">
            <a:alphaModFix/>
          </a:blip>
          <a:srcRect/>
          <a:stretch/>
        </p:blipFill>
        <p:spPr>
          <a:xfrm>
            <a:off x="3060469" y="1367906"/>
            <a:ext cx="2883131" cy="1922087"/>
          </a:xfrm>
          <a:prstGeom prst="rect">
            <a:avLst/>
          </a:prstGeom>
          <a:noFill/>
          <a:ln>
            <a:noFill/>
          </a:ln>
        </p:spPr>
      </p:pic>
      <p:pic>
        <p:nvPicPr>
          <p:cNvPr id="152" name="Google Shape;152;p7"/>
          <p:cNvPicPr preferRelativeResize="0"/>
          <p:nvPr/>
        </p:nvPicPr>
        <p:blipFill rotWithShape="1">
          <a:blip r:embed="rId6">
            <a:alphaModFix/>
          </a:blip>
          <a:srcRect/>
          <a:stretch/>
        </p:blipFill>
        <p:spPr>
          <a:xfrm>
            <a:off x="5879869" y="1367906"/>
            <a:ext cx="3264131" cy="19220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i="0" u="none" strike="noStrike" cap="none">
              <a:solidFill>
                <a:schemeClr val="dk1"/>
              </a:solidFill>
              <a:latin typeface="Arial"/>
              <a:ea typeface="Arial"/>
              <a:cs typeface="Arial"/>
              <a:sym typeface="Arial"/>
            </a:endParaRPr>
          </a:p>
        </p:txBody>
      </p:sp>
      <p:pic>
        <p:nvPicPr>
          <p:cNvPr id="159" name="Google Shape;159;p8"/>
          <p:cNvPicPr preferRelativeResize="0"/>
          <p:nvPr/>
        </p:nvPicPr>
        <p:blipFill rotWithShape="1">
          <a:blip r:embed="rId3">
            <a:alphaModFix/>
          </a:blip>
          <a:srcRect l="2309"/>
          <a:stretch/>
        </p:blipFill>
        <p:spPr>
          <a:xfrm>
            <a:off x="0" y="0"/>
            <a:ext cx="5072842" cy="3462904"/>
          </a:xfrm>
          <a:prstGeom prst="rect">
            <a:avLst/>
          </a:prstGeom>
          <a:noFill/>
          <a:ln>
            <a:noFill/>
          </a:ln>
        </p:spPr>
      </p:pic>
      <p:pic>
        <p:nvPicPr>
          <p:cNvPr id="160" name="Google Shape;160;p8" descr="Image"/>
          <p:cNvPicPr preferRelativeResize="0"/>
          <p:nvPr/>
        </p:nvPicPr>
        <p:blipFill rotWithShape="1">
          <a:blip r:embed="rId4">
            <a:alphaModFix/>
          </a:blip>
          <a:srcRect/>
          <a:stretch/>
        </p:blipFill>
        <p:spPr>
          <a:xfrm>
            <a:off x="5181600" y="4279400"/>
            <a:ext cx="3962400" cy="2612504"/>
          </a:xfrm>
          <a:prstGeom prst="rect">
            <a:avLst/>
          </a:prstGeom>
          <a:noFill/>
          <a:ln>
            <a:noFill/>
          </a:ln>
        </p:spPr>
      </p:pic>
      <p:pic>
        <p:nvPicPr>
          <p:cNvPr id="161" name="Google Shape;161;p8"/>
          <p:cNvPicPr preferRelativeResize="0"/>
          <p:nvPr/>
        </p:nvPicPr>
        <p:blipFill rotWithShape="1">
          <a:blip r:embed="rId5">
            <a:alphaModFix/>
          </a:blip>
          <a:srcRect/>
          <a:stretch/>
        </p:blipFill>
        <p:spPr>
          <a:xfrm>
            <a:off x="0" y="3399905"/>
            <a:ext cx="5187143" cy="3458095"/>
          </a:xfrm>
          <a:prstGeom prst="rect">
            <a:avLst/>
          </a:prstGeom>
          <a:noFill/>
          <a:ln>
            <a:noFill/>
          </a:ln>
        </p:spPr>
      </p:pic>
      <p:pic>
        <p:nvPicPr>
          <p:cNvPr id="162" name="Google Shape;162;p8"/>
          <p:cNvPicPr preferRelativeResize="0"/>
          <p:nvPr/>
        </p:nvPicPr>
        <p:blipFill rotWithShape="1">
          <a:blip r:embed="rId6">
            <a:alphaModFix/>
          </a:blip>
          <a:srcRect l="19607" r="9804"/>
          <a:stretch/>
        </p:blipFill>
        <p:spPr>
          <a:xfrm>
            <a:off x="5029200" y="0"/>
            <a:ext cx="4114800" cy="4279400"/>
          </a:xfrm>
          <a:prstGeom prst="rect">
            <a:avLst/>
          </a:prstGeom>
          <a:noFill/>
          <a:ln>
            <a:noFill/>
          </a:ln>
        </p:spPr>
      </p:pic>
      <p:sp>
        <p:nvSpPr>
          <p:cNvPr id="163" name="Google Shape;163;p8"/>
          <p:cNvSpPr txBox="1"/>
          <p:nvPr/>
        </p:nvSpPr>
        <p:spPr>
          <a:xfrm>
            <a:off x="3314700" y="3219134"/>
            <a:ext cx="2514600" cy="1077218"/>
          </a:xfrm>
          <a:prstGeom prst="rect">
            <a:avLst/>
          </a:prstGeom>
          <a:solidFill>
            <a:srgbClr val="0046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Arial"/>
                <a:ea typeface="Arial"/>
                <a:cs typeface="Arial"/>
                <a:sym typeface="Arial"/>
              </a:rPr>
              <a:t>Kelp Forest Ecosystem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endParaRPr sz="2400" b="1" i="0" u="none" strike="noStrike" cap="none">
              <a:solidFill>
                <a:schemeClr val="dk1"/>
              </a:solidFill>
              <a:latin typeface="Arial"/>
              <a:ea typeface="Arial"/>
              <a:cs typeface="Arial"/>
              <a:sym typeface="Arial"/>
            </a:endParaRPr>
          </a:p>
        </p:txBody>
      </p:sp>
      <p:sp>
        <p:nvSpPr>
          <p:cNvPr id="170" name="Google Shape;170;p9"/>
          <p:cNvSpPr txBox="1"/>
          <p:nvPr/>
        </p:nvSpPr>
        <p:spPr>
          <a:xfrm>
            <a:off x="0" y="5042118"/>
            <a:ext cx="9143999" cy="1815882"/>
          </a:xfrm>
          <a:prstGeom prst="rect">
            <a:avLst/>
          </a:prstGeom>
          <a:solidFill>
            <a:srgbClr val="008DA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lt1"/>
                </a:solidFill>
                <a:latin typeface="Arial"/>
                <a:ea typeface="Arial"/>
                <a:cs typeface="Arial"/>
                <a:sym typeface="Arial"/>
              </a:rPr>
              <a:t>Since 2014, the sea surface temperatures in the Pacific Ocean off the West Coast of North America have been unusually warm. Scientists are calling this warm water “The Blob.”</a:t>
            </a:r>
            <a:endParaRPr/>
          </a:p>
        </p:txBody>
      </p:sp>
      <p:pic>
        <p:nvPicPr>
          <p:cNvPr id="171" name="Google Shape;171;p9" descr="Image result for site: noaa the blob"/>
          <p:cNvPicPr preferRelativeResize="0"/>
          <p:nvPr/>
        </p:nvPicPr>
        <p:blipFill rotWithShape="1">
          <a:blip r:embed="rId3">
            <a:alphaModFix/>
          </a:blip>
          <a:srcRect/>
          <a:stretch/>
        </p:blipFill>
        <p:spPr>
          <a:xfrm>
            <a:off x="2761294" y="245826"/>
            <a:ext cx="6136012" cy="4550467"/>
          </a:xfrm>
          <a:prstGeom prst="rect">
            <a:avLst/>
          </a:prstGeom>
          <a:noFill/>
          <a:ln>
            <a:noFill/>
          </a:ln>
        </p:spPr>
      </p:pic>
      <p:grpSp>
        <p:nvGrpSpPr>
          <p:cNvPr id="172" name="Google Shape;172;p9"/>
          <p:cNvGrpSpPr/>
          <p:nvPr/>
        </p:nvGrpSpPr>
        <p:grpSpPr>
          <a:xfrm>
            <a:off x="2209800" y="2438400"/>
            <a:ext cx="4343399" cy="1551648"/>
            <a:chOff x="1524000" y="2438400"/>
            <a:chExt cx="5029199" cy="1551648"/>
          </a:xfrm>
        </p:grpSpPr>
        <p:cxnSp>
          <p:nvCxnSpPr>
            <p:cNvPr id="173" name="Google Shape;173;p9"/>
            <p:cNvCxnSpPr/>
            <p:nvPr/>
          </p:nvCxnSpPr>
          <p:spPr>
            <a:xfrm rot="10800000" flipH="1">
              <a:off x="1524000" y="2438400"/>
              <a:ext cx="3657600" cy="134281"/>
            </a:xfrm>
            <a:prstGeom prst="straightConnector1">
              <a:avLst/>
            </a:prstGeom>
            <a:noFill/>
            <a:ln w="123825" cap="flat" cmpd="sng">
              <a:solidFill>
                <a:srgbClr val="008DA8"/>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74" name="Google Shape;174;p9"/>
            <p:cNvCxnSpPr/>
            <p:nvPr/>
          </p:nvCxnSpPr>
          <p:spPr>
            <a:xfrm>
              <a:off x="1524000" y="2572681"/>
              <a:ext cx="5029199" cy="1417367"/>
            </a:xfrm>
            <a:prstGeom prst="straightConnector1">
              <a:avLst/>
            </a:prstGeom>
            <a:noFill/>
            <a:ln w="123825" cap="flat" cmpd="sng">
              <a:solidFill>
                <a:srgbClr val="008DA8"/>
              </a:solidFill>
              <a:prstDash val="solid"/>
              <a:round/>
              <a:headEnd type="none" w="sm" len="sm"/>
              <a:tailEnd type="triangle" w="med" len="med"/>
            </a:ln>
            <a:effectLst>
              <a:outerShdw blurRad="40000" dist="23000" dir="5400000" rotWithShape="0">
                <a:srgbClr val="000000">
                  <a:alpha val="34901"/>
                </a:srgbClr>
              </a:outerShdw>
            </a:effectLst>
          </p:spPr>
        </p:cxnSp>
      </p:grpSp>
      <p:sp>
        <p:nvSpPr>
          <p:cNvPr id="175" name="Google Shape;175;p9"/>
          <p:cNvSpPr txBox="1"/>
          <p:nvPr/>
        </p:nvSpPr>
        <p:spPr>
          <a:xfrm>
            <a:off x="0" y="1366963"/>
            <a:ext cx="245437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chemeClr val="lt1"/>
                </a:solidFill>
                <a:latin typeface="Eater"/>
                <a:ea typeface="Eater"/>
                <a:cs typeface="Eater"/>
                <a:sym typeface="Eater"/>
              </a:rPr>
              <a:t>The Blob</a:t>
            </a:r>
            <a:endParaRPr sz="6000" dirty="0"/>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2175</Words>
  <Application>Microsoft Macintosh PowerPoint</Application>
  <PresentationFormat>On-screen Show (4:3)</PresentationFormat>
  <Paragraphs>159</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Eater</vt:lpstr>
      <vt:lpstr>Arial</vt:lpstr>
      <vt:lpstr>Blank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Video Resources</vt:lpstr>
      <vt:lpstr>PowerPoint Presentation</vt:lpstr>
      <vt:lpstr>Earth Is Blue: Cordell Bank and Greater Farallones Expansion https://www.youtube.com/watch?v=rjWAa_oltVg&amp;t=126s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NOS NOS</dc:creator>
  <cp:lastModifiedBy>claire.fackler</cp:lastModifiedBy>
  <cp:revision>3</cp:revision>
  <dcterms:created xsi:type="dcterms:W3CDTF">2013-08-20T12:34:14Z</dcterms:created>
  <dcterms:modified xsi:type="dcterms:W3CDTF">2024-02-02T20:20:12Z</dcterms:modified>
</cp:coreProperties>
</file>