
<file path=[Content_Types].xml><?xml version="1.0" encoding="utf-8"?>
<Types xmlns="http://schemas.openxmlformats.org/package/2006/content-types">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61" r:id="rId1"/>
  </p:sldMasterIdLst>
  <p:notesMasterIdLst>
    <p:notesMasterId r:id="rId20"/>
  </p:notesMasterIdLst>
  <p:sldIdLst>
    <p:sldId id="274" r:id="rId2"/>
    <p:sldId id="257" r:id="rId3"/>
    <p:sldId id="258" r:id="rId4"/>
    <p:sldId id="280"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88"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5AEF846-0F5E-4BAF-9C86-0160F06EB005}">
  <a:tblStyle styleId="{B5AEF846-0F5E-4BAF-9C86-0160F06EB00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61451"/>
  </p:normalViewPr>
  <p:slideViewPr>
    <p:cSldViewPr snapToGrid="0">
      <p:cViewPr varScale="1">
        <p:scale>
          <a:sx n="98" d="100"/>
          <a:sy n="98" d="100"/>
        </p:scale>
        <p:origin x="2488" y="16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43" name="Google Shape;2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a:t>
            </a:fld>
            <a:endParaRPr dirty="0"/>
          </a:p>
        </p:txBody>
      </p:sp>
    </p:spTree>
    <p:extLst>
      <p:ext uri="{BB962C8B-B14F-4D97-AF65-F5344CB8AC3E}">
        <p14:creationId xmlns:p14="http://schemas.microsoft.com/office/powerpoint/2010/main" val="19321971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150ce948d0d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7" name="Google Shape;147;g150ce948d0d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Make sure students understand the definition of “acoustic”: relating to sound or the sense of hearing.</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Prompt students to consider why fish move: to find mates, food, and/or shelter, and in response to environmental conditions, like water temperature.</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Prompt students to consider possible reason why scientists might want to know about the movements of snapper and grouper. Possible answers include: determine species abundance and habitat preferences, ability to monitor change over time. Accept all reasoned responses</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None/>
            </a:pPr>
            <a:r>
              <a:rPr lang="en" dirty="0">
                <a:solidFill>
                  <a:schemeClr val="dk1"/>
                </a:solidFill>
              </a:rPr>
              <a:t>The southern third of the sanctuary is set aside for research only. Activities in the research area are limited in order to study the impact of human activities on sanctuary marine resources and to inform future management and conservation strategies. One such research project is an acoustic telemetry program that tracks the underwater movements of economically and ecologically important marine species such as snappers and groupers. Stock assessments suggest that many snapper and grouper species are declining regionally. Tagging studies in Gray's Reef National Marine Sanctuary focus on detecting and recording the movement patterns of red snapper, two grouper species (gag and scamp), and black sea bass. These species are considered more resident species since they spend the majority of their day’s at Gray’s Reef but they may go further offshore for spawning. The tags last one to five years depending on their size.</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Target species are either caught from a boat using rod and reel from or with a trap by a diver. The fish are then tagged with a small internal transmitter that is surgically implanted into their abdominal cavity and an external tag attached near the dorsal fin. Snapper and grouper are tagged underwater to prevent barotrauma. Black sea bass are not as susceptible to pressure injuries. As a result, their surgeries are conducted topside. Once brought up on hook and line, their swim bladder is deflated with a needle. After the transmitter is inserted, the fish is either taken back underwater by a diver or returned to depth using a descending device. Each internal transmitter emits a unique acoustic "ping" that allows scientists to track each individual fish. The transmitters ping at 69 kHz, which is above the threshold for human hearing. The transmitters are tracked by acoustic receivers.</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Images:</a:t>
            </a:r>
            <a:endParaRPr b="1" dirty="0">
              <a:solidFill>
                <a:schemeClr val="dk1"/>
              </a:solidFill>
            </a:endParaRPr>
          </a:p>
          <a:p>
            <a:pPr marL="0" lvl="0" indent="0" algn="l" rtl="0">
              <a:spcBef>
                <a:spcPts val="0"/>
              </a:spcBef>
              <a:spcAft>
                <a:spcPts val="0"/>
              </a:spcAft>
              <a:buNone/>
            </a:pPr>
            <a:r>
              <a:rPr lang="en" dirty="0">
                <a:solidFill>
                  <a:schemeClr val="dk1"/>
                </a:solidFill>
              </a:rPr>
              <a:t>Left: A diver performs surgery to insert the transmitter underwater, which is much less harmful than catching the fish with a hook and bringing the fish to the surface. Photo credit: Jamie Park</a:t>
            </a:r>
            <a:endParaRPr dirty="0">
              <a:solidFill>
                <a:schemeClr val="dk1"/>
              </a:solidFill>
            </a:endParaRPr>
          </a:p>
          <a:p>
            <a:pPr marL="0" lvl="0" indent="0" algn="l" rtl="0">
              <a:spcBef>
                <a:spcPts val="0"/>
              </a:spcBef>
              <a:spcAft>
                <a:spcPts val="0"/>
              </a:spcAft>
              <a:buNone/>
            </a:pPr>
            <a:r>
              <a:rPr lang="en" dirty="0">
                <a:solidFill>
                  <a:schemeClr val="dk1"/>
                </a:solidFill>
              </a:rPr>
              <a:t>Right: Divers assess fish in a trap. Photo: Greg McFall/NOAA</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50ce948d0d_0_1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7" name="Google Shape;157;g150ce948d0d_0_1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Click the image of the acoustic </a:t>
            </a:r>
            <a:r>
              <a:rPr lang="en-US" dirty="0">
                <a:solidFill>
                  <a:schemeClr val="dk1"/>
                </a:solidFill>
              </a:rPr>
              <a:t>receiver</a:t>
            </a:r>
            <a:r>
              <a:rPr lang="en" dirty="0">
                <a:solidFill>
                  <a:schemeClr val="dk1"/>
                </a:solidFill>
              </a:rPr>
              <a:t> (left) to take a virtual dive within the sanctuary to view receivers like the one in the image. </a:t>
            </a:r>
            <a:r>
              <a:rPr lang="en-US" dirty="0">
                <a:solidFill>
                  <a:schemeClr val="dk1"/>
                </a:solidFill>
              </a:rPr>
              <a:t>https://</a:t>
            </a:r>
            <a:r>
              <a:rPr lang="en-US" dirty="0" err="1">
                <a:solidFill>
                  <a:schemeClr val="dk1"/>
                </a:solidFill>
              </a:rPr>
              <a:t>sanctuaries.noaa.gov</a:t>
            </a:r>
            <a:r>
              <a:rPr lang="en-US" dirty="0">
                <a:solidFill>
                  <a:schemeClr val="dk1"/>
                </a:solidFill>
              </a:rPr>
              <a:t>/</a:t>
            </a:r>
            <a:r>
              <a:rPr lang="en-US" dirty="0" err="1">
                <a:solidFill>
                  <a:schemeClr val="dk1"/>
                </a:solidFill>
              </a:rPr>
              <a:t>vr</a:t>
            </a:r>
            <a:r>
              <a:rPr lang="en-US" dirty="0">
                <a:solidFill>
                  <a:schemeClr val="dk1"/>
                </a:solidFill>
              </a:rPr>
              <a:t>/grays-reef/ledge-receiver-diver/</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Ensure students understand that the transmitter sends the signal and the receiver records the information from the signal.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Each transmitter pings at a different rate to ensure that no tags ping at the same time which would possibly prevent the receiver from detecting the ping. When the receivers detect a transmitter’s ping, the ping’s unique signal, time, and date are recorded. Detections can be made from as far as 200 meters away from the receiver. The detection range of the receiver varies with water density. Water density changes throughout the day as a result of tides, as well as with the seasons and weather conditions. The receivers are located in sandy-bottom areas, but are within a few meters of live-bottom reef area which fish use as habitat. Scientists retrieve the receivers and download the data onto a computer.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Fish move for a variety of reasons, including to find mates, food, and/or shelter, as well as in response to environmental conditions, like water temperature. The data helps scientists understand when the fish are present or absent from a study area, the habitats fish prefer, and whether those preferences change over time.  Over the course of the telemetry project, over 40 fish have been tagged. Currently, 16 receivers are collecting data throughout Gray’s Reef National Marine Sanctuary.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Images:</a:t>
            </a:r>
            <a:endParaRPr dirty="0">
              <a:solidFill>
                <a:schemeClr val="dk1"/>
              </a:solidFill>
            </a:endParaRPr>
          </a:p>
          <a:p>
            <a:pPr marL="0" lvl="0" indent="0" algn="l" rtl="0">
              <a:spcBef>
                <a:spcPts val="0"/>
              </a:spcBef>
              <a:spcAft>
                <a:spcPts val="0"/>
              </a:spcAft>
              <a:buNone/>
            </a:pPr>
            <a:r>
              <a:rPr lang="en" dirty="0">
                <a:solidFill>
                  <a:schemeClr val="dk1"/>
                </a:solidFill>
              </a:rPr>
              <a:t>Left: Internal Acoustic Tag / Transmitter Photo: VEMCO</a:t>
            </a:r>
            <a:endParaRPr dirty="0">
              <a:solidFill>
                <a:schemeClr val="dk1"/>
              </a:solidFill>
            </a:endParaRPr>
          </a:p>
          <a:p>
            <a:pPr marL="0" lvl="0" indent="0" algn="l" rtl="0">
              <a:spcBef>
                <a:spcPts val="0"/>
              </a:spcBef>
              <a:spcAft>
                <a:spcPts val="0"/>
              </a:spcAft>
              <a:buNone/>
            </a:pPr>
            <a:r>
              <a:rPr lang="en" dirty="0">
                <a:solidFill>
                  <a:schemeClr val="dk1"/>
                </a:solidFill>
              </a:rPr>
              <a:t>Right: A diver removes acoustic receiver for data download. Photo: Jamie Park</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150ce948d0d_0_2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150ce948d0d_0_2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The receivers are placed in the sand, often near rocky ledges. Each receiver line is mounted to a concrete base and two floats suspend the receiver approximately 1.5 meters off the seafloor. Each receiver is retrieved and the data downloaded approximately every 6 months.</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Images:</a:t>
            </a:r>
            <a:endParaRPr dirty="0">
              <a:solidFill>
                <a:schemeClr val="dk1"/>
              </a:solidFill>
            </a:endParaRPr>
          </a:p>
          <a:p>
            <a:pPr marL="0" lvl="0" indent="0" algn="l" rtl="0">
              <a:spcBef>
                <a:spcPts val="0"/>
              </a:spcBef>
              <a:spcAft>
                <a:spcPts val="0"/>
              </a:spcAft>
              <a:buNone/>
            </a:pPr>
            <a:r>
              <a:rPr lang="en" dirty="0">
                <a:solidFill>
                  <a:schemeClr val="dk1"/>
                </a:solidFill>
              </a:rPr>
              <a:t>A representation of the acoustic tagging set. </a:t>
            </a:r>
            <a:r>
              <a:rPr lang="en-US" dirty="0">
                <a:solidFill>
                  <a:schemeClr val="dk1"/>
                </a:solidFill>
              </a:rPr>
              <a:t>Photo: NOAA</a:t>
            </a:r>
            <a:endParaRPr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150ce948d0d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150ce948d0d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solidFill>
                  <a:schemeClr val="dk1"/>
                </a:solidFill>
              </a:rPr>
              <a:t>Facilitate simulation as described in the lesson plan. </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150ce948d0d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150ce948d0d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dirty="0">
              <a:solidFill>
                <a:srgbClr val="444444"/>
              </a:solidFill>
              <a:highlight>
                <a:srgbClr val="FFFFFF"/>
              </a:highlight>
            </a:endParaRPr>
          </a:p>
          <a:p>
            <a:pPr marL="0" lvl="0" indent="0" algn="l" rtl="0">
              <a:spcBef>
                <a:spcPts val="0"/>
              </a:spcBef>
              <a:spcAft>
                <a:spcPts val="0"/>
              </a:spcAft>
              <a:buNone/>
            </a:pPr>
            <a:r>
              <a:rPr lang="en" dirty="0">
                <a:solidFill>
                  <a:schemeClr val="dk1"/>
                </a:solidFill>
              </a:rPr>
              <a:t>Click through to view a short video of the release of a tagged fish. </a:t>
            </a: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Image:</a:t>
            </a:r>
            <a:endParaRPr b="1" dirty="0">
              <a:solidFill>
                <a:schemeClr val="dk1"/>
              </a:solidFill>
            </a:endParaRPr>
          </a:p>
          <a:p>
            <a:pPr marL="0" lvl="0" indent="0" algn="l" rtl="0">
              <a:spcBef>
                <a:spcPts val="0"/>
              </a:spcBef>
              <a:spcAft>
                <a:spcPts val="0"/>
              </a:spcAft>
              <a:buNone/>
            </a:pPr>
            <a:r>
              <a:rPr lang="en" dirty="0">
                <a:solidFill>
                  <a:schemeClr val="dk1"/>
                </a:solidFill>
              </a:rPr>
              <a:t>A diver releases a fish with an acoustic telemetry tag implanted into its abdominal cavity to track movement of the species within Gray’s Reef National Marine Sanctuary. Video Credit: Justin </a:t>
            </a:r>
            <a:r>
              <a:rPr lang="en" dirty="0" err="1">
                <a:solidFill>
                  <a:schemeClr val="dk1"/>
                </a:solidFill>
              </a:rPr>
              <a:t>Miyano</a:t>
            </a:r>
            <a:r>
              <a:rPr lang="en" dirty="0">
                <a:solidFill>
                  <a:schemeClr val="dk1"/>
                </a:solidFill>
              </a:rPr>
              <a:t>/NOAA</a:t>
            </a:r>
            <a:endParaRPr dirty="0">
              <a:solidFill>
                <a:schemeClr val="dk1"/>
              </a:solidFill>
            </a:endParaRPr>
          </a:p>
          <a:p>
            <a:pPr marL="0" lvl="0" indent="0" algn="l" rtl="0">
              <a:spcBef>
                <a:spcPts val="0"/>
              </a:spcBef>
              <a:spcAft>
                <a:spcPts val="0"/>
              </a:spcAft>
              <a:buNone/>
            </a:pPr>
            <a:endParaRPr dirty="0">
              <a:solidFill>
                <a:schemeClr val="dk1"/>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150ce948d0d_0_2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150ce948d0d_0_2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solidFill>
                  <a:schemeClr val="dk1"/>
                </a:solidFill>
              </a:rPr>
              <a:t>Use this table to </a:t>
            </a:r>
            <a:r>
              <a:rPr lang="en-US" dirty="0">
                <a:solidFill>
                  <a:schemeClr val="dk1"/>
                </a:solidFill>
              </a:rPr>
              <a:t>analyze</a:t>
            </a:r>
            <a:r>
              <a:rPr lang="en" dirty="0">
                <a:solidFill>
                  <a:schemeClr val="dk1"/>
                </a:solidFill>
              </a:rPr>
              <a:t> the result of the simulation. </a:t>
            </a:r>
          </a:p>
          <a:p>
            <a:pPr marL="0" lvl="0" indent="0" algn="l" rtl="0">
              <a:spcBef>
                <a:spcPts val="0"/>
              </a:spcBef>
              <a:spcAft>
                <a:spcPts val="0"/>
              </a:spcAft>
              <a:buNone/>
            </a:pPr>
            <a:endParaRPr lang="en" dirty="0">
              <a:solidFill>
                <a:schemeClr val="dk1"/>
              </a:solidFill>
            </a:endParaRPr>
          </a:p>
          <a:p>
            <a:pPr marL="0" lvl="0" indent="0" algn="l" rtl="0">
              <a:spcBef>
                <a:spcPts val="0"/>
              </a:spcBef>
              <a:spcAft>
                <a:spcPts val="0"/>
              </a:spcAft>
              <a:buNone/>
            </a:pPr>
            <a:r>
              <a:rPr lang="en" dirty="0">
                <a:solidFill>
                  <a:schemeClr val="dk1"/>
                </a:solidFill>
              </a:rPr>
              <a:t>Note: This table should be pre-recorded on the slate used in the pool. </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g150ce948d0d_0_2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9" name="Google Shape;199;g150ce948d0d_0_2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solidFill>
                  <a:schemeClr val="dk1"/>
                </a:solidFill>
              </a:rPr>
              <a:t>Allow students time to discuss answers with a partner or small group. Then, discuss as a whole group. </a:t>
            </a:r>
            <a:endParaRPr b="1"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150ce948d0d_0_2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8" name="Google Shape;208;g150ce948d0d_0_2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0" lvl="0" indent="0" algn="l" rtl="0">
              <a:spcBef>
                <a:spcPts val="0"/>
              </a:spcBef>
              <a:spcAft>
                <a:spcPts val="0"/>
              </a:spcAft>
              <a:buNone/>
            </a:pPr>
            <a:r>
              <a:rPr lang="en" dirty="0">
                <a:solidFill>
                  <a:schemeClr val="dk1"/>
                </a:solidFill>
              </a:rPr>
              <a:t>Allow students time to discuss answers with a partner or small group. Then, discuss as a whole group.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Image: </a:t>
            </a:r>
            <a:r>
              <a:rPr lang="en" dirty="0">
                <a:solidFill>
                  <a:schemeClr val="dk1"/>
                </a:solidFill>
              </a:rPr>
              <a:t>A fish under a ledge in Gray's Reef National Marine Sanctuary. Photo: NOAA</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2" name="Google Shape;242;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endParaRPr dirty="0"/>
          </a:p>
        </p:txBody>
      </p:sp>
      <p:sp>
        <p:nvSpPr>
          <p:cNvPr id="243" name="Google Shape;243;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18</a:t>
            </a:fld>
            <a:endParaRPr dirty="0"/>
          </a:p>
        </p:txBody>
      </p:sp>
    </p:spTree>
    <p:extLst>
      <p:ext uri="{BB962C8B-B14F-4D97-AF65-F5344CB8AC3E}">
        <p14:creationId xmlns:p14="http://schemas.microsoft.com/office/powerpoint/2010/main" val="36127076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150ce948d0d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150ce948d0d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1"/>
                </a:solidFill>
              </a:rPr>
              <a:t>Instructional suggestion:</a:t>
            </a:r>
            <a:endParaRPr b="1">
              <a:solidFill>
                <a:schemeClr val="dk1"/>
              </a:solidFill>
            </a:endParaRPr>
          </a:p>
          <a:p>
            <a:pPr marL="0" lvl="0" indent="0" algn="l" rtl="0">
              <a:spcBef>
                <a:spcPts val="0"/>
              </a:spcBef>
              <a:spcAft>
                <a:spcPts val="0"/>
              </a:spcAft>
              <a:buNone/>
            </a:pPr>
            <a:r>
              <a:rPr lang="en">
                <a:solidFill>
                  <a:schemeClr val="dk1"/>
                </a:solidFill>
              </a:rPr>
              <a:t>Share with students the purpose of the Ocean Guardians Dive Club: to learn about the importance national marine sanctuaries and how SCUBA skills can be used to study and protect them. </a:t>
            </a:r>
            <a:endParaRPr>
              <a:solidFill>
                <a:schemeClr val="dk1"/>
              </a:solidFill>
            </a:endParaRPr>
          </a:p>
          <a:p>
            <a:pPr marL="0" lvl="0" indent="0" algn="l" rtl="0">
              <a:spcBef>
                <a:spcPts val="0"/>
              </a:spcBef>
              <a:spcAft>
                <a:spcPts val="0"/>
              </a:spcAft>
              <a:buNone/>
            </a:pPr>
            <a:endParaRPr b="1">
              <a:solidFill>
                <a:schemeClr val="dk1"/>
              </a:solidFill>
            </a:endParaRPr>
          </a:p>
          <a:p>
            <a:pPr marL="0" lvl="0" indent="0" algn="l" rtl="0">
              <a:spcBef>
                <a:spcPts val="0"/>
              </a:spcBef>
              <a:spcAft>
                <a:spcPts val="0"/>
              </a:spcAft>
              <a:buClr>
                <a:schemeClr val="dk1"/>
              </a:buClr>
              <a:buSzPts val="1100"/>
              <a:buFont typeface="Arial"/>
              <a:buNone/>
            </a:pPr>
            <a:endParaRPr b="1">
              <a:solidFill>
                <a:schemeClr val="dk1"/>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3d31194467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 name="Google Shape;79;g13d31194467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Arial"/>
              <a:buNone/>
            </a:pPr>
            <a:r>
              <a:rPr lang="en" b="1" dirty="0">
                <a:solidFill>
                  <a:schemeClr val="dk1"/>
                </a:solidFill>
              </a:rPr>
              <a:t>Instructional suggestion:</a:t>
            </a:r>
            <a:endParaRPr dirty="0">
              <a:solidFill>
                <a:schemeClr val="dk1"/>
              </a:solidFill>
            </a:endParaRPr>
          </a:p>
          <a:p>
            <a:pPr marL="0" lvl="0" indent="0" algn="l" rtl="0">
              <a:spcBef>
                <a:spcPts val="0"/>
              </a:spcBef>
              <a:spcAft>
                <a:spcPts val="0"/>
              </a:spcAft>
              <a:buClr>
                <a:schemeClr val="dk1"/>
              </a:buClr>
              <a:buSzPts val="1200"/>
              <a:buFont typeface="Arial"/>
              <a:buNone/>
            </a:pPr>
            <a:r>
              <a:rPr lang="en" dirty="0">
                <a:solidFill>
                  <a:schemeClr val="dk1"/>
                </a:solidFill>
              </a:rPr>
              <a:t>Use the images to lay the groundwork for the types of habitats and organisms provided protection by national marine sanctuaries. Some organisms shown include: sea turtles, whales and dolphins, sharks, and invertebrates, like corals and sea stars. </a:t>
            </a:r>
            <a:endParaRPr dirty="0">
              <a:solidFill>
                <a:schemeClr val="dk1"/>
              </a:solidFill>
            </a:endParaRPr>
          </a:p>
          <a:p>
            <a:pPr marL="0" lvl="0" indent="0" algn="l" rtl="0">
              <a:spcBef>
                <a:spcPts val="0"/>
              </a:spcBef>
              <a:spcAft>
                <a:spcPts val="0"/>
              </a:spcAft>
              <a:buClr>
                <a:schemeClr val="dk1"/>
              </a:buClr>
              <a:buSzPts val="1200"/>
              <a:buFont typeface="Calibri"/>
              <a:buNone/>
            </a:pPr>
            <a:endParaRPr dirty="0">
              <a:solidFill>
                <a:schemeClr val="dk1"/>
              </a:solidFill>
            </a:endParaRPr>
          </a:p>
          <a:p>
            <a:pPr marL="0" lvl="0" indent="0" algn="l" rtl="0">
              <a:spcBef>
                <a:spcPts val="0"/>
              </a:spcBef>
              <a:spcAft>
                <a:spcPts val="0"/>
              </a:spcAft>
              <a:buClr>
                <a:schemeClr val="dk1"/>
              </a:buClr>
              <a:buSzPts val="1200"/>
              <a:buFont typeface="Arial"/>
              <a:buNone/>
            </a:pPr>
            <a:r>
              <a:rPr lang="en" b="1" dirty="0">
                <a:solidFill>
                  <a:schemeClr val="dk1"/>
                </a:solidFill>
              </a:rPr>
              <a:t>Instructor Notes: </a:t>
            </a:r>
            <a:endParaRPr dirty="0">
              <a:solidFill>
                <a:schemeClr val="dk1"/>
              </a:solidFill>
            </a:endParaRPr>
          </a:p>
          <a:p>
            <a:pPr marL="0" lvl="0" indent="0" algn="l" rtl="0">
              <a:spcBef>
                <a:spcPts val="0"/>
              </a:spcBef>
              <a:spcAft>
                <a:spcPts val="0"/>
              </a:spcAft>
              <a:buClr>
                <a:schemeClr val="dk1"/>
              </a:buClr>
              <a:buSzPts val="1200"/>
              <a:buFont typeface="Arial"/>
              <a:buNone/>
            </a:pPr>
            <a:r>
              <a:rPr lang="en" dirty="0">
                <a:solidFill>
                  <a:schemeClr val="dk1"/>
                </a:solidFill>
              </a:rPr>
              <a:t>Few places on the planet can compete with the diversity of the National Marine Sanctuary System, which protects America's most incredible natural and cultural marine resources. National marine sanctuaries are America’s ocean and Great Lakes treasures.  </a:t>
            </a:r>
            <a:endParaRPr dirty="0">
              <a:solidFill>
                <a:schemeClr val="dk1"/>
              </a:solidFill>
            </a:endParaRPr>
          </a:p>
          <a:p>
            <a:pPr marL="0" lvl="0" indent="0" algn="l" rtl="0">
              <a:spcBef>
                <a:spcPts val="0"/>
              </a:spcBef>
              <a:spcAft>
                <a:spcPts val="0"/>
              </a:spcAft>
              <a:buClr>
                <a:schemeClr val="dk1"/>
              </a:buClr>
              <a:buSzPts val="1200"/>
              <a:buFont typeface="Arial"/>
              <a:buNone/>
            </a:pPr>
            <a:endParaRPr b="1" dirty="0"/>
          </a:p>
        </p:txBody>
      </p:sp>
      <p:sp>
        <p:nvSpPr>
          <p:cNvPr id="80" name="Google Shape;80;g13d31194467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 sz="1300" b="0" i="0" u="none" strike="noStrike" cap="none">
                <a:solidFill>
                  <a:srgbClr val="000000"/>
                </a:solidFill>
                <a:latin typeface="Arial"/>
                <a:ea typeface="Arial"/>
                <a:cs typeface="Arial"/>
                <a:sym typeface="Arial"/>
              </a:rPr>
              <a:t>3</a:t>
            </a:fld>
            <a:endParaRPr sz="13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77d7f3ccc2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77d7f3ccc2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US" sz="1200" b="1" dirty="0">
                <a:latin typeface="Arial"/>
                <a:ea typeface="Arial"/>
                <a:cs typeface="Arial"/>
                <a:sym typeface="Arial"/>
              </a:rPr>
              <a:t>Instructional suggestion:</a:t>
            </a:r>
            <a:endParaRPr lang="en-US"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dirty="0">
                <a:latin typeface="Arial"/>
                <a:ea typeface="Arial"/>
                <a:cs typeface="Arial"/>
                <a:sym typeface="Arial"/>
              </a:rPr>
              <a:t>Think-Pair-Share. Ask students to explain what they think a national marine sanctuary is and why they are important. Allow them to share their ideas with a partner and then solicit contributions from the whole group. </a:t>
            </a:r>
          </a:p>
          <a:p>
            <a:pPr marL="0" lvl="0" indent="0" algn="l" rtl="0">
              <a:spcBef>
                <a:spcPts val="0"/>
              </a:spcBef>
              <a:spcAft>
                <a:spcPts val="0"/>
              </a:spcAft>
              <a:buNone/>
            </a:pPr>
            <a:endParaRPr lang="en-US"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dirty="0">
                <a:latin typeface="Arial"/>
                <a:ea typeface="Arial"/>
                <a:cs typeface="Arial"/>
                <a:sym typeface="Arial"/>
              </a:rPr>
              <a:t>Instructor Notes: </a:t>
            </a:r>
            <a:endParaRPr lang="en-US" sz="1200" dirty="0">
              <a:latin typeface="Arial"/>
              <a:ea typeface="Arial"/>
              <a:cs typeface="Arial"/>
              <a:sym typeface="Arial"/>
            </a:endParaRPr>
          </a:p>
          <a:p>
            <a:pPr marL="0" lvl="0" indent="0" algn="l" rtl="0">
              <a:spcBef>
                <a:spcPts val="0"/>
              </a:spcBef>
              <a:spcAft>
                <a:spcPts val="0"/>
              </a:spcAft>
              <a:buClr>
                <a:schemeClr val="dk1"/>
              </a:buClr>
              <a:buSzPts val="1200"/>
              <a:buFont typeface="Arial"/>
              <a:buNone/>
            </a:pPr>
            <a:r>
              <a:rPr lang="en-US" sz="1100" b="0" i="0" u="none" strike="noStrike" cap="none" dirty="0">
                <a:solidFill>
                  <a:srgbClr val="000000"/>
                </a:solidFill>
                <a:effectLst/>
                <a:latin typeface="Arial"/>
                <a:ea typeface="Arial"/>
                <a:cs typeface="Arial"/>
                <a:sym typeface="Arial"/>
              </a:rPr>
              <a:t>The National Marine Sanctuary System encompass more than 620,000 square miles of marine and Great Lakes waters. This network of underwater areas includes a system of national marine sanctuaries and </a:t>
            </a:r>
            <a:r>
              <a:rPr lang="en-US" sz="1100" b="0" i="0" u="none" strike="noStrike" cap="none" dirty="0" err="1">
                <a:solidFill>
                  <a:srgbClr val="000000"/>
                </a:solidFill>
                <a:effectLst/>
                <a:latin typeface="Arial"/>
                <a:ea typeface="Arial"/>
                <a:cs typeface="Arial"/>
                <a:sym typeface="Arial"/>
              </a:rPr>
              <a:t>Papahānaumokuākea</a:t>
            </a:r>
            <a:r>
              <a:rPr lang="en-US" sz="1100" b="0" i="0" u="none" strike="noStrike" cap="none" dirty="0">
                <a:solidFill>
                  <a:srgbClr val="000000"/>
                </a:solidFill>
                <a:effectLst/>
                <a:latin typeface="Arial"/>
                <a:ea typeface="Arial"/>
                <a:cs typeface="Arial"/>
                <a:sym typeface="Arial"/>
              </a:rPr>
              <a:t> and Rose Atoll marine national monuments. These protected areas are on both the west and east coasts of the United States, and off Hawai’i and American Samoa. Additionally, there are protected areas within the freshwater environments of the Great Lakes.</a:t>
            </a:r>
          </a:p>
          <a:p>
            <a:pPr marL="0" lvl="0" indent="0" algn="l" rtl="0">
              <a:spcBef>
                <a:spcPts val="0"/>
              </a:spcBef>
              <a:spcAft>
                <a:spcPts val="0"/>
              </a:spcAft>
              <a:buClr>
                <a:schemeClr val="dk1"/>
              </a:buClr>
              <a:buSzPts val="1200"/>
              <a:buFont typeface="Arial"/>
              <a:buNone/>
            </a:pPr>
            <a:endParaRPr lang="en-US"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Calibri"/>
              <a:buNone/>
            </a:pPr>
            <a:r>
              <a:rPr lang="en-US" sz="1200" dirty="0">
                <a:latin typeface="Arial"/>
                <a:ea typeface="Arial"/>
                <a:cs typeface="Arial"/>
                <a:sym typeface="Arial"/>
              </a:rPr>
              <a:t>Image: a map of national marine sanctuaries and marine national monuments in the U.S.</a:t>
            </a:r>
            <a:br>
              <a:rPr lang="en-US" dirty="0"/>
            </a:br>
            <a:endParaRPr dirty="0"/>
          </a:p>
        </p:txBody>
      </p:sp>
    </p:spTree>
    <p:extLst>
      <p:ext uri="{BB962C8B-B14F-4D97-AF65-F5344CB8AC3E}">
        <p14:creationId xmlns:p14="http://schemas.microsoft.com/office/powerpoint/2010/main" val="31137536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13d31194467_0_3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13d31194467_0_3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Ask students to propose some types of resources that might be protected by the sanctuary. Possible answers include: sensitive habitats, endangered or threatened species, historical artifacts, and/or important cultural resources. </a:t>
            </a:r>
            <a:endParaRPr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Click the image of a live-bottom reef to watch a short video that showcases this important habitat. </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solidFill>
                  <a:schemeClr val="dk1"/>
                </a:solidFill>
              </a:rPr>
              <a:t>Instructor Notes: </a:t>
            </a:r>
            <a:endParaRPr dirty="0">
              <a:solidFill>
                <a:schemeClr val="dk1"/>
              </a:solidFill>
            </a:endParaRPr>
          </a:p>
          <a:p>
            <a:pPr marL="0" lvl="0" indent="0" algn="l" rtl="0">
              <a:spcBef>
                <a:spcPts val="0"/>
              </a:spcBef>
              <a:spcAft>
                <a:spcPts val="0"/>
              </a:spcAft>
              <a:buNone/>
            </a:pPr>
            <a:r>
              <a:rPr lang="en" dirty="0">
                <a:solidFill>
                  <a:schemeClr val="dk1"/>
                </a:solidFill>
              </a:rPr>
              <a:t>“Live bottom" is a term used to refer to hard or rocky seafloor that provides habitat for high invertebrate abundance and diversity, including many species of sea squirts, sponges, and soft corals. Live-bottom reefs support more than 70% of the region’s offshore fisheries. Gray’s Reef National Marine Sanctuary provides protection to one of the largest near-shore, live-bottom reefs in the southeastern United States.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dirty="0">
                <a:solidFill>
                  <a:schemeClr val="dk1"/>
                </a:solidFill>
              </a:rPr>
              <a:t>The structural complexity of the rocky ledges provide habitat for many invertebrates, which, in turn, support a diverse and abundant food web, including commercially important fish species like snapper, grouper, mackerel, and sea bass. Loggerhead sea turtles, a threatened species, use Gray's Reef year-round for foraging and resting and the reef is near the only known winter calving ground for the highly endangered North Atlantic right whale. The rocky ledges and sand expanses of the sanctuary are subject to challenging environmental conditions. Survival is largely dependent on a species’ tolerance of water temperatures which range from 40℉ to 80℉ and violent undersea "sandstorms" associated with winter storms. These constantly changing conditions contribute to an incredible diversity of marine life. </a:t>
            </a:r>
            <a:endParaRPr dirty="0">
              <a:solidFill>
                <a:schemeClr val="dk1"/>
              </a:solidFill>
            </a:endParaRPr>
          </a:p>
          <a:p>
            <a:pPr marL="0" lvl="0" indent="0" algn="l" rtl="0">
              <a:spcBef>
                <a:spcPts val="0"/>
              </a:spcBef>
              <a:spcAft>
                <a:spcPts val="0"/>
              </a:spcAft>
              <a:buNone/>
            </a:pPr>
            <a:endParaRPr b="1" dirty="0"/>
          </a:p>
          <a:p>
            <a:pPr marL="0" lvl="0" indent="0" algn="l" rtl="0">
              <a:spcBef>
                <a:spcPts val="0"/>
              </a:spcBef>
              <a:spcAft>
                <a:spcPts val="0"/>
              </a:spcAft>
              <a:buNone/>
            </a:pPr>
            <a:r>
              <a:rPr lang="en" b="1" dirty="0"/>
              <a:t>Images:</a:t>
            </a:r>
            <a:endParaRPr b="1" dirty="0"/>
          </a:p>
          <a:p>
            <a:pPr marL="0" lvl="0" indent="0" algn="l" rtl="0">
              <a:spcBef>
                <a:spcPts val="0"/>
              </a:spcBef>
              <a:spcAft>
                <a:spcPts val="0"/>
              </a:spcAft>
              <a:buClr>
                <a:schemeClr val="dk1"/>
              </a:buClr>
              <a:buSzPts val="1100"/>
              <a:buFont typeface="Arial"/>
              <a:buNone/>
            </a:pPr>
            <a:r>
              <a:rPr lang="en" dirty="0">
                <a:solidFill>
                  <a:schemeClr val="dk1"/>
                </a:solidFill>
              </a:rPr>
              <a:t>Top: A live-bottom reef. Photo credit: Greg McFall/NOAA</a:t>
            </a:r>
            <a:endParaRPr dirty="0">
              <a:solidFill>
                <a:schemeClr val="dk1"/>
              </a:solidFill>
            </a:endParaRPr>
          </a:p>
          <a:p>
            <a:pPr marL="0" lvl="0" indent="0" algn="l" rtl="0">
              <a:spcBef>
                <a:spcPts val="0"/>
              </a:spcBef>
              <a:spcAft>
                <a:spcPts val="0"/>
              </a:spcAft>
              <a:buNone/>
            </a:pPr>
            <a:r>
              <a:rPr lang="en" dirty="0"/>
              <a:t>Bottom: A loggerhead sea turtle in Gray’s Reef National Marine Sanctuary. Photo credit: </a:t>
            </a:r>
            <a:r>
              <a:rPr lang="en" dirty="0">
                <a:solidFill>
                  <a:schemeClr val="dk1"/>
                </a:solidFill>
              </a:rPr>
              <a:t>Greg McFall/NOAA</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None/>
            </a:pPr>
            <a:endParaRPr dirty="0"/>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0f32f46f14_1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 name="Google Shape;112;g10f32f46f14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Click to watch a short video that showcases Gray’s Reef National Marine Sanctuary.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None/>
            </a:pPr>
            <a:r>
              <a:rPr lang="en" dirty="0">
                <a:solidFill>
                  <a:schemeClr val="dk1"/>
                </a:solidFill>
              </a:rPr>
              <a:t>Gray’s Reef National Marine Sanctuary is located 19 miles offshore of Sapelo Island, a barrier island on Georgia’s southeast coast. The sanctuary was established in 1981 and currently protects 22 mi2 of rocky ledge and seafloor habitat that supports more than 200 species of fish and 900 species of invertebrates. It is named for Milton "Sam" Gray, a biologist at the University of Georgia Marine Institute, who studied the area in the 1960's. Gray's Reef National Marine Sanctuary is currently the only marine protected area in a region called the South Atlantic Bight, a long, gradual bend in the coastline that forms a large bay between Cape Hatteras, North Carolina and Cape Canaveral, Florida. As a result of the Gulf Stream, temperate and tropical waters mix in this region, leading to high species diversity. </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Images:</a:t>
            </a:r>
            <a:endParaRPr dirty="0">
              <a:solidFill>
                <a:schemeClr val="dk1"/>
              </a:solidFill>
            </a:endParaRPr>
          </a:p>
          <a:p>
            <a:pPr marL="0" lvl="0" indent="0" algn="l" rtl="0">
              <a:spcBef>
                <a:spcPts val="0"/>
              </a:spcBef>
              <a:spcAft>
                <a:spcPts val="0"/>
              </a:spcAft>
              <a:buNone/>
            </a:pPr>
            <a:r>
              <a:rPr lang="en" dirty="0">
                <a:solidFill>
                  <a:schemeClr val="dk1"/>
                </a:solidFill>
              </a:rPr>
              <a:t>The location of Gray’s Reef National Marine Sanctuary. Credit: NOAA</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50ce948d0d_0_1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50ce948d0d_0_1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Click the images to view virtual dives in Gray’s Reef National Marine Monument. </a:t>
            </a:r>
          </a:p>
          <a:p>
            <a:pPr marL="457200" lvl="0" indent="-298450" algn="l" rtl="0">
              <a:spcBef>
                <a:spcPts val="0"/>
              </a:spcBef>
              <a:spcAft>
                <a:spcPts val="0"/>
              </a:spcAft>
              <a:buClr>
                <a:schemeClr val="dk1"/>
              </a:buClr>
              <a:buSzPts val="1100"/>
              <a:buChar char="-"/>
            </a:pPr>
            <a:r>
              <a:rPr lang="en-US" dirty="0">
                <a:solidFill>
                  <a:schemeClr val="dk1"/>
                </a:solidFill>
              </a:rPr>
              <a:t>https://</a:t>
            </a:r>
            <a:r>
              <a:rPr lang="en-US" dirty="0" err="1">
                <a:solidFill>
                  <a:schemeClr val="dk1"/>
                </a:solidFill>
              </a:rPr>
              <a:t>sanctuaries.noaa.gov</a:t>
            </a:r>
            <a:r>
              <a:rPr lang="en-US" dirty="0">
                <a:solidFill>
                  <a:schemeClr val="dk1"/>
                </a:solidFill>
              </a:rPr>
              <a:t>/</a:t>
            </a:r>
            <a:r>
              <a:rPr lang="en-US" dirty="0" err="1">
                <a:solidFill>
                  <a:schemeClr val="dk1"/>
                </a:solidFill>
              </a:rPr>
              <a:t>vr</a:t>
            </a:r>
            <a:r>
              <a:rPr lang="en-US" dirty="0">
                <a:solidFill>
                  <a:schemeClr val="dk1"/>
                </a:solidFill>
              </a:rPr>
              <a:t>/grays-reef/low-reef-tomtate/</a:t>
            </a:r>
          </a:p>
          <a:p>
            <a:pPr marL="457200" lvl="0" indent="-298450" algn="l" rtl="0">
              <a:spcBef>
                <a:spcPts val="0"/>
              </a:spcBef>
              <a:spcAft>
                <a:spcPts val="0"/>
              </a:spcAft>
              <a:buClr>
                <a:schemeClr val="dk1"/>
              </a:buClr>
              <a:buSzPts val="1100"/>
              <a:buChar char="-"/>
            </a:pPr>
            <a:r>
              <a:rPr lang="en-US" dirty="0">
                <a:solidFill>
                  <a:schemeClr val="dk1"/>
                </a:solidFill>
              </a:rPr>
              <a:t>https://</a:t>
            </a:r>
            <a:r>
              <a:rPr lang="en-US" dirty="0" err="1">
                <a:solidFill>
                  <a:schemeClr val="dk1"/>
                </a:solidFill>
              </a:rPr>
              <a:t>sanctuaries.noaa.gov</a:t>
            </a:r>
            <a:r>
              <a:rPr lang="en-US" dirty="0">
                <a:solidFill>
                  <a:schemeClr val="dk1"/>
                </a:solidFill>
              </a:rPr>
              <a:t>/</a:t>
            </a:r>
            <a:r>
              <a:rPr lang="en-US" dirty="0" err="1">
                <a:solidFill>
                  <a:schemeClr val="dk1"/>
                </a:solidFill>
              </a:rPr>
              <a:t>vr</a:t>
            </a:r>
            <a:r>
              <a:rPr lang="en-US" dirty="0">
                <a:solidFill>
                  <a:schemeClr val="dk1"/>
                </a:solidFill>
              </a:rPr>
              <a:t>/grays-reef/hilly-ledge/</a:t>
            </a: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Gray’s Reef is not a coral reef. Instead, it is made of carbonate-cemented sandstone, formed by the consolidation and cementing of pieces of shells, sand, and mud which were originally deposited as loose grains between six and two million years ago. Some of these sediments were brought to the coast by rivers and others were probably transported to the region by ocean currents. Seawater, rich in dissolved calcium carbonate, formed the "cement" that glued the grains together. After the formation of Gray’s Reef, during the Pleistocene (approximately 2 million to 10,000 years ago), sea level fluctuated dramatically as glacial ice expanded and melted. As a result, the area that is now the sanctuary was periodically above sea level. The fossils of large Pleistocene terrestrial animals such as mammoths have been found at the reef. Today, the rocky ledges can be as tall as six feet but lie under 60 to 70 feet of water. The ledges are interspersed with sandy-bottom areas.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Images:</a:t>
            </a:r>
            <a:endParaRPr b="1" dirty="0">
              <a:solidFill>
                <a:schemeClr val="dk1"/>
              </a:solidFill>
            </a:endParaRPr>
          </a:p>
          <a:p>
            <a:pPr marL="0" lvl="0" indent="0" algn="l" rtl="0">
              <a:spcBef>
                <a:spcPts val="0"/>
              </a:spcBef>
              <a:spcAft>
                <a:spcPts val="0"/>
              </a:spcAft>
              <a:buNone/>
            </a:pPr>
            <a:r>
              <a:rPr lang="en" dirty="0">
                <a:solidFill>
                  <a:schemeClr val="dk1"/>
                </a:solidFill>
              </a:rPr>
              <a:t>Top: An oyster toadfish on a sandy bottom area in Gray's Reef National Marine Sanctuary. Credit: Gray’s Reef National Marine Sanctuary</a:t>
            </a:r>
            <a:endParaRPr dirty="0">
              <a:solidFill>
                <a:schemeClr val="dk1"/>
              </a:solidFill>
            </a:endParaRPr>
          </a:p>
          <a:p>
            <a:pPr marL="0" lvl="0" indent="0" algn="l" rtl="0">
              <a:spcBef>
                <a:spcPts val="0"/>
              </a:spcBef>
              <a:spcAft>
                <a:spcPts val="0"/>
              </a:spcAft>
              <a:buNone/>
            </a:pPr>
            <a:r>
              <a:rPr lang="en" dirty="0">
                <a:solidFill>
                  <a:schemeClr val="dk1"/>
                </a:solidFill>
              </a:rPr>
              <a:t>Middle: A nurse shark under a ledge. Photo credit: Greg McFall/NOAA</a:t>
            </a:r>
            <a:endParaRPr dirty="0">
              <a:solidFill>
                <a:schemeClr val="dk1"/>
              </a:solidFill>
            </a:endParaRPr>
          </a:p>
          <a:p>
            <a:pPr marL="0" lvl="0" indent="0" algn="l" rtl="0">
              <a:spcBef>
                <a:spcPts val="0"/>
              </a:spcBef>
              <a:spcAft>
                <a:spcPts val="0"/>
              </a:spcAft>
              <a:buNone/>
            </a:pPr>
            <a:r>
              <a:rPr lang="en" dirty="0">
                <a:solidFill>
                  <a:schemeClr val="dk1"/>
                </a:solidFill>
              </a:rPr>
              <a:t>Bottom: An illustration of the seafloor topography at Gray’s Reef. Credit: Gray’s Reef National Marine </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150ce948d0d_0_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150ce948d0d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Click the image to watch a short video that highlights diving at Gray’s Reef National Marine Sanctuary. Credit: Georgia Public Broadcasting   </a:t>
            </a:r>
            <a:r>
              <a:rPr lang="en-US" dirty="0">
                <a:solidFill>
                  <a:schemeClr val="dk1"/>
                </a:solidFill>
              </a:rPr>
              <a:t>https://</a:t>
            </a:r>
            <a:r>
              <a:rPr lang="en-US" dirty="0" err="1">
                <a:solidFill>
                  <a:schemeClr val="dk1"/>
                </a:solidFill>
              </a:rPr>
              <a:t>www.youtube.com</a:t>
            </a:r>
            <a:r>
              <a:rPr lang="en-US" dirty="0">
                <a:solidFill>
                  <a:schemeClr val="dk1"/>
                </a:solidFill>
              </a:rPr>
              <a:t>/</a:t>
            </a:r>
            <a:r>
              <a:rPr lang="en-US" dirty="0" err="1">
                <a:solidFill>
                  <a:schemeClr val="dk1"/>
                </a:solidFill>
              </a:rPr>
              <a:t>watch?v</a:t>
            </a:r>
            <a:r>
              <a:rPr lang="en-US" dirty="0">
                <a:solidFill>
                  <a:schemeClr val="dk1"/>
                </a:solidFill>
              </a:rPr>
              <a:t>=</a:t>
            </a:r>
            <a:r>
              <a:rPr lang="en-US" dirty="0" err="1">
                <a:solidFill>
                  <a:schemeClr val="dk1"/>
                </a:solidFill>
              </a:rPr>
              <a:t>gAwlqObJxLM</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Instructor Notes: </a:t>
            </a:r>
            <a:endParaRPr b="1"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Gray’s Reef is a popular destination for recreational anglers, boaters, and experienced divers. Diving in these waters is challenging as a result of rapidly changing visibility, currents, and weather. Advanced divers who dive in the sanctuary must be familiar with regulations. For example, anchoring is prohibited throughout the sanctuary to help protect the live-bottom reef. In addition, there are regulations in place to protect critically endangered North Atlantic right whales. Vessel speed restrictions are in place between November 15 and April 15, and both vessels and individuals must stay at least 500 yards away from all whales.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Advanced divers trained for the conditions are a valuable part of the sanctuary’s Team Ocean Dive Program, which enlists citizen divers to volunteer with ocean research projects. Team Ocean Divers aid in marine debris monitoring and removal, reef fish surveys, and habitat assessments.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Images:</a:t>
            </a:r>
            <a:endParaRPr dirty="0">
              <a:solidFill>
                <a:schemeClr val="dk1"/>
              </a:solidFill>
            </a:endParaRPr>
          </a:p>
          <a:p>
            <a:pPr marL="0" lvl="0" indent="0" algn="l" rtl="0">
              <a:spcBef>
                <a:spcPts val="0"/>
              </a:spcBef>
              <a:spcAft>
                <a:spcPts val="0"/>
              </a:spcAft>
              <a:buNone/>
            </a:pPr>
            <a:r>
              <a:rPr lang="en" dirty="0">
                <a:solidFill>
                  <a:schemeClr val="dk1"/>
                </a:solidFill>
              </a:rPr>
              <a:t>A diver in Gray’s Reef National Marine Sanctuary. Photo: </a:t>
            </a:r>
            <a:r>
              <a:rPr lang="en" dirty="0">
                <a:solidFill>
                  <a:srgbClr val="444444"/>
                </a:solidFill>
                <a:highlight>
                  <a:srgbClr val="FFFFFF"/>
                </a:highlight>
              </a:rPr>
              <a:t>Greg McFall/NOAA</a:t>
            </a:r>
            <a:endParaRPr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150ce948d0d_0_2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150ce948d0d_0_2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Instructional suggestion:</a:t>
            </a:r>
            <a:endParaRPr b="1" dirty="0">
              <a:solidFill>
                <a:schemeClr val="dk1"/>
              </a:solidFill>
            </a:endParaRPr>
          </a:p>
          <a:p>
            <a:pPr marL="457200" lvl="0" indent="-298450" algn="l" rtl="0">
              <a:spcBef>
                <a:spcPts val="0"/>
              </a:spcBef>
              <a:spcAft>
                <a:spcPts val="0"/>
              </a:spcAft>
              <a:buClr>
                <a:schemeClr val="dk1"/>
              </a:buClr>
              <a:buSzPts val="1100"/>
              <a:buChar char="-"/>
            </a:pPr>
            <a:r>
              <a:rPr lang="en" dirty="0">
                <a:solidFill>
                  <a:schemeClr val="dk1"/>
                </a:solidFill>
              </a:rPr>
              <a:t>Click to watch a short video that introduces the acoustic fish tagging project at Gray’s Reef National Marine Sanctuary. </a:t>
            </a:r>
            <a:r>
              <a:rPr lang="en-US" dirty="0">
                <a:solidFill>
                  <a:schemeClr val="dk1"/>
                </a:solidFill>
              </a:rPr>
              <a:t>https://</a:t>
            </a:r>
            <a:r>
              <a:rPr lang="en-US" dirty="0" err="1">
                <a:solidFill>
                  <a:schemeClr val="dk1"/>
                </a:solidFill>
              </a:rPr>
              <a:t>www.youtube.com</a:t>
            </a:r>
            <a:r>
              <a:rPr lang="en-US" dirty="0">
                <a:solidFill>
                  <a:schemeClr val="dk1"/>
                </a:solidFill>
              </a:rPr>
              <a:t>/</a:t>
            </a:r>
            <a:r>
              <a:rPr lang="en-US" dirty="0" err="1">
                <a:solidFill>
                  <a:schemeClr val="dk1"/>
                </a:solidFill>
              </a:rPr>
              <a:t>watch?v</a:t>
            </a:r>
            <a:r>
              <a:rPr lang="en-US" dirty="0">
                <a:solidFill>
                  <a:schemeClr val="dk1"/>
                </a:solidFill>
              </a:rPr>
              <a:t>=</a:t>
            </a:r>
            <a:r>
              <a:rPr lang="en-US" dirty="0" err="1">
                <a:solidFill>
                  <a:schemeClr val="dk1"/>
                </a:solidFill>
              </a:rPr>
              <a:t>SRcKiSmKExE</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endParaRPr b="1"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50"/>
        <p:cNvGrpSpPr/>
        <p:nvPr/>
      </p:nvGrpSpPr>
      <p:grpSpPr>
        <a:xfrm>
          <a:off x="0" y="0"/>
          <a:ext cx="0" cy="0"/>
          <a:chOff x="0" y="0"/>
          <a:chExt cx="0" cy="0"/>
        </a:xfrm>
      </p:grpSpPr>
      <p:pic>
        <p:nvPicPr>
          <p:cNvPr id="51" name="Google Shape;51;p13" descr="ContentSlide_Header"/>
          <p:cNvPicPr preferRelativeResize="0"/>
          <p:nvPr/>
        </p:nvPicPr>
        <p:blipFill rotWithShape="1">
          <a:blip r:embed="rId2">
            <a:alphaModFix/>
          </a:blip>
          <a:srcRect/>
          <a:stretch/>
        </p:blipFill>
        <p:spPr>
          <a:xfrm>
            <a:off x="-4763" y="0"/>
            <a:ext cx="9153526" cy="5143500"/>
          </a:xfrm>
          <a:prstGeom prst="rect">
            <a:avLst/>
          </a:prstGeom>
          <a:noFill/>
          <a:ln>
            <a:noFill/>
          </a:ln>
        </p:spPr>
      </p:pic>
      <p:sp>
        <p:nvSpPr>
          <p:cNvPr id="52" name="Google Shape;52;p13"/>
          <p:cNvSpPr txBox="1">
            <a:spLocks noGrp="1"/>
          </p:cNvSpPr>
          <p:nvPr>
            <p:ph type="title"/>
          </p:nvPr>
        </p:nvSpPr>
        <p:spPr>
          <a:xfrm>
            <a:off x="685800" y="171450"/>
            <a:ext cx="7772400" cy="857400"/>
          </a:xfrm>
          <a:prstGeom prst="rect">
            <a:avLst/>
          </a:prstGeom>
          <a:noFill/>
          <a:ln>
            <a:noFill/>
          </a:ln>
        </p:spPr>
        <p:txBody>
          <a:bodyPr spcFirstLastPara="1" wrap="square" lIns="68575" tIns="34275" rIns="68575" bIns="34275" anchor="ctr" anchorCtr="0">
            <a:noAutofit/>
          </a:bodyPr>
          <a:lstStyle>
            <a:lvl1pPr lvl="0" algn="ctr" rtl="0">
              <a:lnSpc>
                <a:spcPct val="100000"/>
              </a:lnSpc>
              <a:spcBef>
                <a:spcPts val="0"/>
              </a:spcBef>
              <a:spcAft>
                <a:spcPts val="0"/>
              </a:spcAft>
              <a:buSzPts val="1100"/>
              <a:buNone/>
              <a:defRPr/>
            </a:lvl1pPr>
            <a:lvl2pPr lvl="1" algn="ctr" rtl="0">
              <a:lnSpc>
                <a:spcPct val="100000"/>
              </a:lnSpc>
              <a:spcBef>
                <a:spcPts val="0"/>
              </a:spcBef>
              <a:spcAft>
                <a:spcPts val="0"/>
              </a:spcAft>
              <a:buSzPts val="1100"/>
              <a:buNone/>
              <a:defRPr/>
            </a:lvl2pPr>
            <a:lvl3pPr lvl="2" algn="ctr" rtl="0">
              <a:lnSpc>
                <a:spcPct val="100000"/>
              </a:lnSpc>
              <a:spcBef>
                <a:spcPts val="0"/>
              </a:spcBef>
              <a:spcAft>
                <a:spcPts val="0"/>
              </a:spcAft>
              <a:buSzPts val="1100"/>
              <a:buNone/>
              <a:defRPr/>
            </a:lvl3pPr>
            <a:lvl4pPr lvl="3" algn="ctr" rtl="0">
              <a:lnSpc>
                <a:spcPct val="100000"/>
              </a:lnSpc>
              <a:spcBef>
                <a:spcPts val="0"/>
              </a:spcBef>
              <a:spcAft>
                <a:spcPts val="0"/>
              </a:spcAft>
              <a:buSzPts val="1100"/>
              <a:buNone/>
              <a:defRPr/>
            </a:lvl4pPr>
            <a:lvl5pPr lvl="4" algn="ctr" rtl="0">
              <a:lnSpc>
                <a:spcPct val="100000"/>
              </a:lnSpc>
              <a:spcBef>
                <a:spcPts val="0"/>
              </a:spcBef>
              <a:spcAft>
                <a:spcPts val="0"/>
              </a:spcAft>
              <a:buSzPts val="1100"/>
              <a:buNone/>
              <a:defRPr/>
            </a:lvl5pPr>
            <a:lvl6pPr lvl="5" algn="ctr" rtl="0">
              <a:lnSpc>
                <a:spcPct val="100000"/>
              </a:lnSpc>
              <a:spcBef>
                <a:spcPts val="0"/>
              </a:spcBef>
              <a:spcAft>
                <a:spcPts val="0"/>
              </a:spcAft>
              <a:buSzPts val="1100"/>
              <a:buNone/>
              <a:defRPr/>
            </a:lvl6pPr>
            <a:lvl7pPr lvl="6" algn="ctr" rtl="0">
              <a:lnSpc>
                <a:spcPct val="100000"/>
              </a:lnSpc>
              <a:spcBef>
                <a:spcPts val="0"/>
              </a:spcBef>
              <a:spcAft>
                <a:spcPts val="0"/>
              </a:spcAft>
              <a:buSzPts val="1100"/>
              <a:buNone/>
              <a:defRPr/>
            </a:lvl7pPr>
            <a:lvl8pPr lvl="7" algn="ctr" rtl="0">
              <a:lnSpc>
                <a:spcPct val="100000"/>
              </a:lnSpc>
              <a:spcBef>
                <a:spcPts val="0"/>
              </a:spcBef>
              <a:spcAft>
                <a:spcPts val="0"/>
              </a:spcAft>
              <a:buSzPts val="1100"/>
              <a:buNone/>
              <a:defRPr/>
            </a:lvl8pPr>
            <a:lvl9pPr lvl="8" algn="ctr" rtl="0">
              <a:lnSpc>
                <a:spcPct val="100000"/>
              </a:lnSpc>
              <a:spcBef>
                <a:spcPts val="0"/>
              </a:spcBef>
              <a:spcAft>
                <a:spcPts val="0"/>
              </a:spcAft>
              <a:buSzPts val="1100"/>
              <a:buNone/>
              <a:defRPr/>
            </a:lvl9pPr>
          </a:lstStyle>
          <a:p>
            <a:endParaRPr/>
          </a:p>
        </p:txBody>
      </p:sp>
      <p:sp>
        <p:nvSpPr>
          <p:cNvPr id="53" name="Google Shape;53;p13"/>
          <p:cNvSpPr txBox="1">
            <a:spLocks noGrp="1"/>
          </p:cNvSpPr>
          <p:nvPr>
            <p:ph type="body" idx="1"/>
          </p:nvPr>
        </p:nvSpPr>
        <p:spPr>
          <a:xfrm>
            <a:off x="685800" y="1485900"/>
            <a:ext cx="7772400" cy="3086100"/>
          </a:xfrm>
          <a:prstGeom prst="rect">
            <a:avLst/>
          </a:prstGeom>
          <a:noFill/>
          <a:ln>
            <a:noFill/>
          </a:ln>
        </p:spPr>
        <p:txBody>
          <a:bodyPr spcFirstLastPara="1" wrap="square" lIns="68575" tIns="34275" rIns="68575" bIns="34275" anchor="t" anchorCtr="0">
            <a:noAutofit/>
          </a:bodyPr>
          <a:lstStyle>
            <a:lvl1pPr marL="457200" lvl="0" indent="-317500" algn="l" rtl="0">
              <a:lnSpc>
                <a:spcPct val="100000"/>
              </a:lnSpc>
              <a:spcBef>
                <a:spcPts val="300"/>
              </a:spcBef>
              <a:spcAft>
                <a:spcPts val="0"/>
              </a:spcAft>
              <a:buClr>
                <a:schemeClr val="lt1"/>
              </a:buClr>
              <a:buSzPts val="1400"/>
              <a:buChar char="•"/>
              <a:defRPr/>
            </a:lvl1pPr>
            <a:lvl2pPr marL="914400" lvl="1" indent="-317500" algn="l" rtl="0">
              <a:lnSpc>
                <a:spcPct val="100000"/>
              </a:lnSpc>
              <a:spcBef>
                <a:spcPts val="300"/>
              </a:spcBef>
              <a:spcAft>
                <a:spcPts val="0"/>
              </a:spcAft>
              <a:buClr>
                <a:schemeClr val="lt1"/>
              </a:buClr>
              <a:buSzPts val="1400"/>
              <a:buChar char="–"/>
              <a:defRPr/>
            </a:lvl2pPr>
            <a:lvl3pPr marL="1371600" lvl="2" indent="-317500" algn="l" rtl="0">
              <a:lnSpc>
                <a:spcPct val="100000"/>
              </a:lnSpc>
              <a:spcBef>
                <a:spcPts val="300"/>
              </a:spcBef>
              <a:spcAft>
                <a:spcPts val="0"/>
              </a:spcAft>
              <a:buClr>
                <a:schemeClr val="lt1"/>
              </a:buClr>
              <a:buSzPts val="1400"/>
              <a:buChar char="•"/>
              <a:defRPr/>
            </a:lvl3pPr>
            <a:lvl4pPr marL="1828800" lvl="3" indent="-317500" algn="l" rtl="0">
              <a:lnSpc>
                <a:spcPct val="100000"/>
              </a:lnSpc>
              <a:spcBef>
                <a:spcPts val="300"/>
              </a:spcBef>
              <a:spcAft>
                <a:spcPts val="0"/>
              </a:spcAft>
              <a:buClr>
                <a:schemeClr val="lt1"/>
              </a:buClr>
              <a:buSzPts val="1400"/>
              <a:buChar char="–"/>
              <a:defRPr/>
            </a:lvl4pPr>
            <a:lvl5pPr marL="2286000" lvl="4" indent="-317500" algn="l" rtl="0">
              <a:lnSpc>
                <a:spcPct val="100000"/>
              </a:lnSpc>
              <a:spcBef>
                <a:spcPts val="300"/>
              </a:spcBef>
              <a:spcAft>
                <a:spcPts val="0"/>
              </a:spcAft>
              <a:buClr>
                <a:schemeClr val="lt1"/>
              </a:buClr>
              <a:buSzPts val="1400"/>
              <a:buChar char="»"/>
              <a:defRPr/>
            </a:lvl5pPr>
            <a:lvl6pPr marL="2743200" lvl="5" indent="-317500" algn="l" rtl="0">
              <a:lnSpc>
                <a:spcPct val="100000"/>
              </a:lnSpc>
              <a:spcBef>
                <a:spcPts val="300"/>
              </a:spcBef>
              <a:spcAft>
                <a:spcPts val="0"/>
              </a:spcAft>
              <a:buClr>
                <a:schemeClr val="lt1"/>
              </a:buClr>
              <a:buSzPts val="1400"/>
              <a:buChar char="»"/>
              <a:defRPr/>
            </a:lvl6pPr>
            <a:lvl7pPr marL="3200400" lvl="6" indent="-317500" algn="l" rtl="0">
              <a:lnSpc>
                <a:spcPct val="100000"/>
              </a:lnSpc>
              <a:spcBef>
                <a:spcPts val="300"/>
              </a:spcBef>
              <a:spcAft>
                <a:spcPts val="0"/>
              </a:spcAft>
              <a:buClr>
                <a:schemeClr val="lt1"/>
              </a:buClr>
              <a:buSzPts val="1400"/>
              <a:buChar char="»"/>
              <a:defRPr/>
            </a:lvl7pPr>
            <a:lvl8pPr marL="3657600" lvl="7" indent="-317500" algn="l" rtl="0">
              <a:lnSpc>
                <a:spcPct val="100000"/>
              </a:lnSpc>
              <a:spcBef>
                <a:spcPts val="300"/>
              </a:spcBef>
              <a:spcAft>
                <a:spcPts val="0"/>
              </a:spcAft>
              <a:buClr>
                <a:schemeClr val="lt1"/>
              </a:buClr>
              <a:buSzPts val="1400"/>
              <a:buChar char="»"/>
              <a:defRPr/>
            </a:lvl8pPr>
            <a:lvl9pPr marL="4114800" lvl="8" indent="-317500" algn="l" rtl="0">
              <a:lnSpc>
                <a:spcPct val="100000"/>
              </a:lnSpc>
              <a:spcBef>
                <a:spcPts val="300"/>
              </a:spcBef>
              <a:spcAft>
                <a:spcPts val="0"/>
              </a:spcAft>
              <a:buClr>
                <a:schemeClr val="lt1"/>
              </a:buClr>
              <a:buSzPts val="1400"/>
              <a:buChar char="»"/>
              <a:defRPr/>
            </a:lvl9pPr>
          </a:lstStyle>
          <a:p>
            <a:endParaRPr/>
          </a:p>
        </p:txBody>
      </p:sp>
      <p:sp>
        <p:nvSpPr>
          <p:cNvPr id="54" name="Google Shape;54;p13"/>
          <p:cNvSpPr txBox="1">
            <a:spLocks noGrp="1"/>
          </p:cNvSpPr>
          <p:nvPr>
            <p:ph type="dt" idx="10"/>
          </p:nvPr>
        </p:nvSpPr>
        <p:spPr>
          <a:xfrm>
            <a:off x="685800" y="4686300"/>
            <a:ext cx="1905000" cy="342900"/>
          </a:xfrm>
          <a:prstGeom prst="rect">
            <a:avLst/>
          </a:prstGeom>
          <a:noFill/>
          <a:ln>
            <a:noFill/>
          </a:ln>
        </p:spPr>
        <p:txBody>
          <a:bodyPr spcFirstLastPara="1" wrap="square" lIns="68575" tIns="34275" rIns="68575" bIns="34275" anchor="t" anchorCtr="0">
            <a:noAutofit/>
          </a:bodyPr>
          <a:lstStyle>
            <a:lvl1pPr lvl="0" algn="l"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55" name="Google Shape;55;p13"/>
          <p:cNvSpPr txBox="1">
            <a:spLocks noGrp="1"/>
          </p:cNvSpPr>
          <p:nvPr>
            <p:ph type="ftr" idx="11"/>
          </p:nvPr>
        </p:nvSpPr>
        <p:spPr>
          <a:xfrm>
            <a:off x="3124200" y="4686300"/>
            <a:ext cx="2895600" cy="342900"/>
          </a:xfrm>
          <a:prstGeom prst="rect">
            <a:avLst/>
          </a:prstGeom>
          <a:noFill/>
          <a:ln>
            <a:noFill/>
          </a:ln>
        </p:spPr>
        <p:txBody>
          <a:bodyPr spcFirstLastPara="1" wrap="square" lIns="68575" tIns="34275" rIns="68575" bIns="34275" anchor="t" anchorCtr="0">
            <a:noAutofit/>
          </a:bodyPr>
          <a:lstStyle>
            <a:lvl1pPr lvl="0" algn="ctr" rtl="0">
              <a:spcBef>
                <a:spcPts val="0"/>
              </a:spcBef>
              <a:spcAft>
                <a:spcPts val="0"/>
              </a:spcAft>
              <a:buClr>
                <a:schemeClr val="dk1"/>
              </a:buClr>
              <a:buSzPts val="1100"/>
              <a:buFont typeface="Arial"/>
              <a:buNone/>
              <a:defRPr/>
            </a:lvl1pPr>
            <a:lvl2pPr lvl="1" algn="l" rtl="0">
              <a:spcBef>
                <a:spcPts val="0"/>
              </a:spcBef>
              <a:spcAft>
                <a:spcPts val="0"/>
              </a:spcAft>
              <a:buClr>
                <a:schemeClr val="dk1"/>
              </a:buClr>
              <a:buSzPts val="1100"/>
              <a:buFont typeface="Arial"/>
              <a:buNone/>
              <a:defRPr/>
            </a:lvl2pPr>
            <a:lvl3pPr lvl="2" algn="l" rtl="0">
              <a:spcBef>
                <a:spcPts val="0"/>
              </a:spcBef>
              <a:spcAft>
                <a:spcPts val="0"/>
              </a:spcAft>
              <a:buClr>
                <a:schemeClr val="dk1"/>
              </a:buClr>
              <a:buSzPts val="1100"/>
              <a:buFont typeface="Arial"/>
              <a:buNone/>
              <a:defRPr/>
            </a:lvl3pPr>
            <a:lvl4pPr lvl="3" algn="l" rtl="0">
              <a:spcBef>
                <a:spcPts val="0"/>
              </a:spcBef>
              <a:spcAft>
                <a:spcPts val="0"/>
              </a:spcAft>
              <a:buClr>
                <a:schemeClr val="dk1"/>
              </a:buClr>
              <a:buSzPts val="1100"/>
              <a:buFont typeface="Arial"/>
              <a:buNone/>
              <a:defRPr/>
            </a:lvl4pPr>
            <a:lvl5pPr lvl="4" algn="l" rtl="0">
              <a:spcBef>
                <a:spcPts val="0"/>
              </a:spcBef>
              <a:spcAft>
                <a:spcPts val="0"/>
              </a:spcAft>
              <a:buClr>
                <a:schemeClr val="dk1"/>
              </a:buClr>
              <a:buSzPts val="1100"/>
              <a:buFont typeface="Arial"/>
              <a:buNone/>
              <a:defRPr/>
            </a:lvl5pPr>
            <a:lvl6pPr lvl="5" algn="l" rtl="0">
              <a:spcBef>
                <a:spcPts val="0"/>
              </a:spcBef>
              <a:spcAft>
                <a:spcPts val="0"/>
              </a:spcAft>
              <a:buClr>
                <a:schemeClr val="dk1"/>
              </a:buClr>
              <a:buSzPts val="1100"/>
              <a:buFont typeface="Arial"/>
              <a:buNone/>
              <a:defRPr/>
            </a:lvl6pPr>
            <a:lvl7pPr lvl="6" algn="l" rtl="0">
              <a:spcBef>
                <a:spcPts val="0"/>
              </a:spcBef>
              <a:spcAft>
                <a:spcPts val="0"/>
              </a:spcAft>
              <a:buClr>
                <a:schemeClr val="dk1"/>
              </a:buClr>
              <a:buSzPts val="1100"/>
              <a:buFont typeface="Arial"/>
              <a:buNone/>
              <a:defRPr/>
            </a:lvl7pPr>
            <a:lvl8pPr lvl="7" algn="l" rtl="0">
              <a:spcBef>
                <a:spcPts val="0"/>
              </a:spcBef>
              <a:spcAft>
                <a:spcPts val="0"/>
              </a:spcAft>
              <a:buClr>
                <a:schemeClr val="dk1"/>
              </a:buClr>
              <a:buSzPts val="1100"/>
              <a:buFont typeface="Arial"/>
              <a:buNone/>
              <a:defRPr/>
            </a:lvl8pPr>
            <a:lvl9pPr lvl="8" algn="l" rtl="0">
              <a:spcBef>
                <a:spcPts val="0"/>
              </a:spcBef>
              <a:spcAft>
                <a:spcPts val="0"/>
              </a:spcAft>
              <a:buClr>
                <a:schemeClr val="dk1"/>
              </a:buClr>
              <a:buSzPts val="1100"/>
              <a:buFont typeface="Arial"/>
              <a:buNone/>
              <a:defRPr/>
            </a:lvl9pPr>
          </a:lstStyle>
          <a:p>
            <a:endParaRPr/>
          </a:p>
        </p:txBody>
      </p:sp>
      <p:sp>
        <p:nvSpPr>
          <p:cNvPr id="56" name="Google Shape;56;p13"/>
          <p:cNvSpPr txBox="1">
            <a:spLocks noGrp="1"/>
          </p:cNvSpPr>
          <p:nvPr>
            <p:ph type="sldNum" idx="12"/>
          </p:nvPr>
        </p:nvSpPr>
        <p:spPr>
          <a:xfrm>
            <a:off x="6553200" y="4686300"/>
            <a:ext cx="1905000" cy="342900"/>
          </a:xfrm>
          <a:prstGeom prst="rect">
            <a:avLst/>
          </a:prstGeom>
          <a:noFill/>
          <a:ln>
            <a:noFill/>
          </a:ln>
        </p:spPr>
        <p:txBody>
          <a:bodyPr spcFirstLastPara="1" wrap="square" lIns="68575" tIns="34275" rIns="68575" bIns="34275" anchor="t" anchorCtr="0">
            <a:noAutofit/>
          </a:bodyPr>
          <a:lstStyle>
            <a:lvl1pPr marL="0" marR="0" lvl="0"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1pPr>
            <a:lvl2pPr marL="0" marR="0" lvl="1"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2pPr>
            <a:lvl3pPr marL="0" marR="0" lvl="2"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3pPr>
            <a:lvl4pPr marL="0" marR="0" lvl="3"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4pPr>
            <a:lvl5pPr marL="0" marR="0" lvl="4"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5pPr>
            <a:lvl6pPr marL="0" marR="0" lvl="5"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6pPr>
            <a:lvl7pPr marL="0" marR="0" lvl="6"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7pPr>
            <a:lvl8pPr marL="0" marR="0" lvl="7"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8pPr>
            <a:lvl9pPr marL="0" marR="0" lvl="8" indent="0" algn="r" rtl="0">
              <a:spcBef>
                <a:spcPts val="0"/>
              </a:spcBef>
              <a:spcAft>
                <a:spcPts val="0"/>
              </a:spcAft>
              <a:buClr>
                <a:schemeClr val="dk1"/>
              </a:buClr>
              <a:buSzPts val="1100"/>
              <a:buFont typeface="Arial"/>
              <a:buNone/>
              <a:defRPr sz="11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23.png"/><Relationship Id="rId5" Type="http://schemas.openxmlformats.org/officeDocument/2006/relationships/hyperlink" Target="https://sanctuaries.noaa.gov/vr/grays-reef/ledge-receiver-diver/" TargetMode="Externa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5.jpg"/><Relationship Id="rId5" Type="http://schemas.openxmlformats.org/officeDocument/2006/relationships/image" Target="../media/image4.jp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hyperlink" Target="https://graysreef.noaa.gov/"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hyperlink" Target="https://sanctuaries.noaa.gov/earthisblue/wk310-live-bottom-reef.html"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3.png"/><Relationship Id="rId5" Type="http://schemas.openxmlformats.org/officeDocument/2006/relationships/image" Target="../media/image4.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jpg"/><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hyperlink" Target="https://sanctuaries.noaa.gov/vr/grays-reef/low-reef-tomtate/" TargetMode="External"/><Relationship Id="rId5" Type="http://schemas.openxmlformats.org/officeDocument/2006/relationships/image" Target="../media/image15.png"/><Relationship Id="rId4" Type="http://schemas.openxmlformats.org/officeDocument/2006/relationships/hyperlink" Target="https://sanctuaries.noaa.gov/vr/grays-reef/hilly-ledge/"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hyperlink" Target="https://www.youtube.com/watch?v=gAwlqObJxLM"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9.jpg"/><Relationship Id="rId4" Type="http://schemas.openxmlformats.org/officeDocument/2006/relationships/hyperlink" Target="http://www.youtube.com/watch?v=SRcKiSmKExE"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247" name="Google Shape;247;p38"/>
          <p:cNvSpPr txBox="1"/>
          <p:nvPr/>
        </p:nvSpPr>
        <p:spPr>
          <a:xfrm>
            <a:off x="2195158" y="1303041"/>
            <a:ext cx="4982285" cy="438551"/>
          </a:xfrm>
          <a:prstGeom prst="rect">
            <a:avLst/>
          </a:prstGeom>
          <a:noFill/>
          <a:ln>
            <a:noFill/>
          </a:ln>
        </p:spPr>
        <p:txBody>
          <a:bodyPr spcFirstLastPara="1" wrap="square" lIns="68569" tIns="34275" rIns="68569" bIns="34275" anchor="t" anchorCtr="0">
            <a:spAutoFit/>
          </a:bodyPr>
          <a:lstStyle/>
          <a:p>
            <a:pPr lvl="0" algn="ctr"/>
            <a:r>
              <a:rPr lang="en-US" sz="2400" b="1" dirty="0">
                <a:solidFill>
                  <a:schemeClr val="lt1"/>
                </a:solidFill>
              </a:rPr>
              <a:t>Exploring Acoustic Fish Tagging</a:t>
            </a:r>
          </a:p>
        </p:txBody>
      </p:sp>
      <p:pic>
        <p:nvPicPr>
          <p:cNvPr id="5" name="Google Shape;68;p15">
            <a:extLst>
              <a:ext uri="{FF2B5EF4-FFF2-40B4-BE49-F238E27FC236}">
                <a16:creationId xmlns:a16="http://schemas.microsoft.com/office/drawing/2014/main" id="{1EEFBD16-E866-0340-BD8F-2B0BF0C04230}"/>
              </a:ext>
            </a:extLst>
          </p:cNvPr>
          <p:cNvPicPr preferRelativeResize="0"/>
          <p:nvPr/>
        </p:nvPicPr>
        <p:blipFill>
          <a:blip r:embed="rId4">
            <a:alphaModFix/>
          </a:blip>
          <a:stretch>
            <a:fillRect/>
          </a:stretch>
        </p:blipFill>
        <p:spPr>
          <a:xfrm>
            <a:off x="2109652" y="971460"/>
            <a:ext cx="4690872" cy="4690872"/>
          </a:xfrm>
          <a:prstGeom prst="rect">
            <a:avLst/>
          </a:prstGeom>
          <a:noFill/>
          <a:ln>
            <a:noFill/>
          </a:ln>
        </p:spPr>
      </p:pic>
    </p:spTree>
    <p:extLst>
      <p:ext uri="{BB962C8B-B14F-4D97-AF65-F5344CB8AC3E}">
        <p14:creationId xmlns:p14="http://schemas.microsoft.com/office/powerpoint/2010/main" val="17076657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pic>
        <p:nvPicPr>
          <p:cNvPr id="149" name="Google Shape;149;p24"/>
          <p:cNvPicPr preferRelativeResize="0"/>
          <p:nvPr/>
        </p:nvPicPr>
        <p:blipFill>
          <a:blip r:embed="rId3">
            <a:alphaModFix/>
          </a:blip>
          <a:stretch>
            <a:fillRect/>
          </a:stretch>
        </p:blipFill>
        <p:spPr>
          <a:xfrm>
            <a:off x="0" y="0"/>
            <a:ext cx="9136072" cy="5143501"/>
          </a:xfrm>
          <a:prstGeom prst="rect">
            <a:avLst/>
          </a:prstGeom>
          <a:noFill/>
          <a:ln>
            <a:noFill/>
          </a:ln>
        </p:spPr>
      </p:pic>
      <p:sp>
        <p:nvSpPr>
          <p:cNvPr id="150" name="Google Shape;150;p24"/>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51" name="Google Shape;151;p24"/>
          <p:cNvSpPr txBox="1"/>
          <p:nvPr/>
        </p:nvSpPr>
        <p:spPr>
          <a:xfrm>
            <a:off x="502625" y="1234363"/>
            <a:ext cx="670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Acoustic Fish Tagging Research </a:t>
            </a:r>
            <a:endParaRPr sz="2100" b="1">
              <a:solidFill>
                <a:schemeClr val="lt1"/>
              </a:solidFill>
            </a:endParaRPr>
          </a:p>
        </p:txBody>
      </p:sp>
      <p:sp>
        <p:nvSpPr>
          <p:cNvPr id="152" name="Google Shape;152;p24"/>
          <p:cNvSpPr txBox="1"/>
          <p:nvPr/>
        </p:nvSpPr>
        <p:spPr>
          <a:xfrm>
            <a:off x="610374" y="1742275"/>
            <a:ext cx="3889371" cy="2662237"/>
          </a:xfrm>
          <a:prstGeom prst="rect">
            <a:avLst/>
          </a:prstGeom>
          <a:noFill/>
          <a:ln>
            <a:noFill/>
          </a:ln>
        </p:spPr>
        <p:txBody>
          <a:bodyPr spcFirstLastPara="1" wrap="square" lIns="91425" tIns="91425" rIns="91425" bIns="91425" anchor="t" anchorCtr="0">
            <a:spAutoFit/>
          </a:bodyPr>
          <a:lstStyle/>
          <a:p>
            <a:pPr marL="457200" lvl="0" indent="-349250" algn="l" rtl="0">
              <a:lnSpc>
                <a:spcPct val="115000"/>
              </a:lnSpc>
              <a:spcBef>
                <a:spcPts val="0"/>
              </a:spcBef>
              <a:spcAft>
                <a:spcPts val="0"/>
              </a:spcAft>
              <a:buClr>
                <a:schemeClr val="lt1"/>
              </a:buClr>
              <a:buSzPts val="1900"/>
              <a:buChar char="-"/>
            </a:pPr>
            <a:r>
              <a:rPr lang="en" sz="2000" dirty="0">
                <a:solidFill>
                  <a:schemeClr val="lt1"/>
                </a:solidFill>
              </a:rPr>
              <a:t>tracking movement of fish</a:t>
            </a:r>
            <a:endParaRPr sz="2000" dirty="0">
              <a:solidFill>
                <a:schemeClr val="lt1"/>
              </a:solidFill>
            </a:endParaRPr>
          </a:p>
          <a:p>
            <a:pPr marL="457200" lvl="0" indent="-349250" algn="l" rtl="0">
              <a:lnSpc>
                <a:spcPct val="115000"/>
              </a:lnSpc>
              <a:spcBef>
                <a:spcPts val="0"/>
              </a:spcBef>
              <a:spcAft>
                <a:spcPts val="0"/>
              </a:spcAft>
              <a:buClr>
                <a:schemeClr val="lt1"/>
              </a:buClr>
              <a:buSzPts val="1900"/>
              <a:buChar char="-"/>
            </a:pPr>
            <a:r>
              <a:rPr lang="en" sz="2000" dirty="0">
                <a:solidFill>
                  <a:schemeClr val="lt1"/>
                </a:solidFill>
              </a:rPr>
              <a:t>caught with rod and reel or trap</a:t>
            </a:r>
            <a:endParaRPr sz="2000" dirty="0">
              <a:solidFill>
                <a:schemeClr val="lt1"/>
              </a:solidFill>
            </a:endParaRPr>
          </a:p>
          <a:p>
            <a:pPr marL="457200" lvl="0" indent="-349250" algn="l" rtl="0">
              <a:lnSpc>
                <a:spcPct val="115000"/>
              </a:lnSpc>
              <a:spcBef>
                <a:spcPts val="0"/>
              </a:spcBef>
              <a:spcAft>
                <a:spcPts val="0"/>
              </a:spcAft>
              <a:buClr>
                <a:schemeClr val="lt1"/>
              </a:buClr>
              <a:buSzPts val="1900"/>
              <a:buChar char="-"/>
            </a:pPr>
            <a:r>
              <a:rPr lang="en" sz="2000" dirty="0">
                <a:solidFill>
                  <a:schemeClr val="lt1"/>
                </a:solidFill>
              </a:rPr>
              <a:t>fixed with internal transmitter and external tag</a:t>
            </a:r>
            <a:endParaRPr sz="2000" dirty="0">
              <a:solidFill>
                <a:schemeClr val="lt1"/>
              </a:solidFill>
            </a:endParaRPr>
          </a:p>
          <a:p>
            <a:pPr marL="457200" lvl="0" indent="-349250" algn="l" rtl="0">
              <a:lnSpc>
                <a:spcPct val="115000"/>
              </a:lnSpc>
              <a:spcBef>
                <a:spcPts val="0"/>
              </a:spcBef>
              <a:spcAft>
                <a:spcPts val="0"/>
              </a:spcAft>
              <a:buClr>
                <a:schemeClr val="lt1"/>
              </a:buClr>
              <a:buSzPts val="1900"/>
              <a:buChar char="-"/>
            </a:pPr>
            <a:r>
              <a:rPr lang="en" sz="2000" dirty="0">
                <a:solidFill>
                  <a:schemeClr val="lt1"/>
                </a:solidFill>
              </a:rPr>
              <a:t>fish are released after being tagged</a:t>
            </a:r>
            <a:endParaRPr sz="2000" dirty="0">
              <a:solidFill>
                <a:schemeClr val="lt1"/>
              </a:solidFill>
            </a:endParaRPr>
          </a:p>
        </p:txBody>
      </p:sp>
      <p:pic>
        <p:nvPicPr>
          <p:cNvPr id="153" name="Google Shape;153;p24"/>
          <p:cNvPicPr preferRelativeResize="0">
            <a:picLocks noChangeAspect="1"/>
          </p:cNvPicPr>
          <p:nvPr/>
        </p:nvPicPr>
        <p:blipFill>
          <a:blip r:embed="rId4">
            <a:alphaModFix/>
          </a:blip>
          <a:stretch>
            <a:fillRect/>
          </a:stretch>
        </p:blipFill>
        <p:spPr>
          <a:xfrm>
            <a:off x="4978893" y="1009000"/>
            <a:ext cx="3678032" cy="2387891"/>
          </a:xfrm>
          <a:prstGeom prst="rect">
            <a:avLst/>
          </a:prstGeom>
          <a:noFill/>
          <a:ln>
            <a:noFill/>
          </a:ln>
        </p:spPr>
      </p:pic>
      <p:pic>
        <p:nvPicPr>
          <p:cNvPr id="154" name="Google Shape;154;p24"/>
          <p:cNvPicPr preferRelativeResize="0"/>
          <p:nvPr/>
        </p:nvPicPr>
        <p:blipFill>
          <a:blip r:embed="rId5">
            <a:alphaModFix/>
          </a:blip>
          <a:stretch>
            <a:fillRect/>
          </a:stretch>
        </p:blipFill>
        <p:spPr>
          <a:xfrm>
            <a:off x="6255712" y="2980869"/>
            <a:ext cx="2880360" cy="216263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159" name="Google Shape;159;p25"/>
          <p:cNvPicPr preferRelativeResize="0"/>
          <p:nvPr/>
        </p:nvPicPr>
        <p:blipFill>
          <a:blip r:embed="rId3">
            <a:alphaModFix/>
          </a:blip>
          <a:stretch>
            <a:fillRect/>
          </a:stretch>
        </p:blipFill>
        <p:spPr>
          <a:xfrm>
            <a:off x="0" y="0"/>
            <a:ext cx="9136072" cy="5143501"/>
          </a:xfrm>
          <a:prstGeom prst="rect">
            <a:avLst/>
          </a:prstGeom>
          <a:noFill/>
          <a:ln>
            <a:noFill/>
          </a:ln>
        </p:spPr>
      </p:pic>
      <p:sp>
        <p:nvSpPr>
          <p:cNvPr id="160" name="Google Shape;160;p25"/>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61" name="Google Shape;161;p25"/>
          <p:cNvSpPr txBox="1"/>
          <p:nvPr/>
        </p:nvSpPr>
        <p:spPr>
          <a:xfrm>
            <a:off x="502625" y="1256550"/>
            <a:ext cx="4140086" cy="83096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dirty="0">
                <a:solidFill>
                  <a:schemeClr val="lt1"/>
                </a:solidFill>
              </a:rPr>
              <a:t>Acoustic Fish Tagging Research </a:t>
            </a:r>
            <a:endParaRPr sz="2100" b="1" dirty="0">
              <a:solidFill>
                <a:schemeClr val="lt1"/>
              </a:solidFill>
            </a:endParaRPr>
          </a:p>
        </p:txBody>
      </p:sp>
      <p:sp>
        <p:nvSpPr>
          <p:cNvPr id="162" name="Google Shape;162;p25"/>
          <p:cNvSpPr txBox="1"/>
          <p:nvPr/>
        </p:nvSpPr>
        <p:spPr>
          <a:xfrm>
            <a:off x="720450" y="2065897"/>
            <a:ext cx="3246000" cy="23397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Char char="-"/>
            </a:pPr>
            <a:r>
              <a:rPr lang="en" sz="2000" dirty="0">
                <a:solidFill>
                  <a:schemeClr val="lt1"/>
                </a:solidFill>
              </a:rPr>
              <a:t>transmitter emits a unique acoustic "ping"</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transmitters tracked by acoustic receivers</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“ping” every 2 minutes</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record unique signal, time, and date</a:t>
            </a:r>
            <a:endParaRPr sz="2000" dirty="0">
              <a:solidFill>
                <a:schemeClr val="lt1"/>
              </a:solidFill>
            </a:endParaRPr>
          </a:p>
        </p:txBody>
      </p:sp>
      <p:pic>
        <p:nvPicPr>
          <p:cNvPr id="164" name="Google Shape;164;p25"/>
          <p:cNvPicPr preferRelativeResize="0"/>
          <p:nvPr/>
        </p:nvPicPr>
        <p:blipFill>
          <a:blip r:embed="rId4">
            <a:alphaModFix/>
          </a:blip>
          <a:stretch>
            <a:fillRect/>
          </a:stretch>
        </p:blipFill>
        <p:spPr>
          <a:xfrm>
            <a:off x="6410848" y="2087517"/>
            <a:ext cx="2698187" cy="2205486"/>
          </a:xfrm>
          <a:prstGeom prst="rect">
            <a:avLst/>
          </a:prstGeom>
          <a:noFill/>
          <a:ln>
            <a:noFill/>
          </a:ln>
        </p:spPr>
      </p:pic>
      <p:pic>
        <p:nvPicPr>
          <p:cNvPr id="163" name="Google Shape;163;p25">
            <a:hlinkClick r:id="rId5"/>
          </p:cNvPr>
          <p:cNvPicPr preferRelativeResize="0"/>
          <p:nvPr/>
        </p:nvPicPr>
        <p:blipFill>
          <a:blip r:embed="rId6">
            <a:alphaModFix/>
          </a:blip>
          <a:stretch>
            <a:fillRect/>
          </a:stretch>
        </p:blipFill>
        <p:spPr>
          <a:xfrm>
            <a:off x="4083113" y="1175658"/>
            <a:ext cx="2865736" cy="364001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26"/>
          <p:cNvPicPr preferRelativeResize="0"/>
          <p:nvPr/>
        </p:nvPicPr>
        <p:blipFill>
          <a:blip r:embed="rId3">
            <a:alphaModFix/>
          </a:blip>
          <a:stretch>
            <a:fillRect/>
          </a:stretch>
        </p:blipFill>
        <p:spPr>
          <a:xfrm>
            <a:off x="0" y="0"/>
            <a:ext cx="9136072" cy="5143501"/>
          </a:xfrm>
          <a:prstGeom prst="rect">
            <a:avLst/>
          </a:prstGeom>
          <a:noFill/>
          <a:ln>
            <a:noFill/>
          </a:ln>
        </p:spPr>
      </p:pic>
      <p:sp>
        <p:nvSpPr>
          <p:cNvPr id="170" name="Google Shape;170;p26"/>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pic>
        <p:nvPicPr>
          <p:cNvPr id="171" name="Google Shape;171;p26"/>
          <p:cNvPicPr preferRelativeResize="0"/>
          <p:nvPr/>
        </p:nvPicPr>
        <p:blipFill>
          <a:blip r:embed="rId4">
            <a:alphaModFix/>
          </a:blip>
          <a:stretch>
            <a:fillRect/>
          </a:stretch>
        </p:blipFill>
        <p:spPr>
          <a:xfrm>
            <a:off x="0" y="0"/>
            <a:ext cx="9144000" cy="51435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pic>
        <p:nvPicPr>
          <p:cNvPr id="176" name="Google Shape;176;p27"/>
          <p:cNvPicPr preferRelativeResize="0"/>
          <p:nvPr/>
        </p:nvPicPr>
        <p:blipFill>
          <a:blip r:embed="rId3">
            <a:alphaModFix/>
          </a:blip>
          <a:stretch>
            <a:fillRect/>
          </a:stretch>
        </p:blipFill>
        <p:spPr>
          <a:xfrm>
            <a:off x="0" y="0"/>
            <a:ext cx="9136072" cy="5143501"/>
          </a:xfrm>
          <a:prstGeom prst="rect">
            <a:avLst/>
          </a:prstGeom>
          <a:noFill/>
          <a:ln>
            <a:noFill/>
          </a:ln>
        </p:spPr>
      </p:pic>
      <p:sp>
        <p:nvSpPr>
          <p:cNvPr id="177" name="Google Shape;177;p27"/>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78" name="Google Shape;178;p27"/>
          <p:cNvSpPr txBox="1"/>
          <p:nvPr/>
        </p:nvSpPr>
        <p:spPr>
          <a:xfrm>
            <a:off x="502625" y="1256550"/>
            <a:ext cx="67017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Simulating Fish Tagging </a:t>
            </a:r>
            <a:endParaRPr sz="2100" b="1">
              <a:solidFill>
                <a:schemeClr val="lt1"/>
              </a:solidFill>
            </a:endParaRPr>
          </a:p>
          <a:p>
            <a:pPr marL="0" lvl="0" indent="0" algn="l" rtl="0">
              <a:spcBef>
                <a:spcPts val="0"/>
              </a:spcBef>
              <a:spcAft>
                <a:spcPts val="0"/>
              </a:spcAft>
              <a:buNone/>
            </a:pPr>
            <a:r>
              <a:rPr lang="en" sz="2100" b="1">
                <a:solidFill>
                  <a:schemeClr val="lt1"/>
                </a:solidFill>
              </a:rPr>
              <a:t>Acoustic Receiver Data Table</a:t>
            </a:r>
            <a:endParaRPr sz="2100" b="1">
              <a:solidFill>
                <a:schemeClr val="lt1"/>
              </a:solidFill>
            </a:endParaRPr>
          </a:p>
        </p:txBody>
      </p:sp>
      <p:graphicFrame>
        <p:nvGraphicFramePr>
          <p:cNvPr id="179" name="Google Shape;179;p27"/>
          <p:cNvGraphicFramePr/>
          <p:nvPr>
            <p:extLst>
              <p:ext uri="{D42A27DB-BD31-4B8C-83A1-F6EECF244321}">
                <p14:modId xmlns:p14="http://schemas.microsoft.com/office/powerpoint/2010/main" val="3001253505"/>
              </p:ext>
            </p:extLst>
          </p:nvPr>
        </p:nvGraphicFramePr>
        <p:xfrm>
          <a:off x="948538" y="2362625"/>
          <a:ext cx="7239000" cy="1676280"/>
        </p:xfrm>
        <a:graphic>
          <a:graphicData uri="http://schemas.openxmlformats.org/drawingml/2006/table">
            <a:tbl>
              <a:tblPr>
                <a:noFill/>
                <a:tableStyleId>{B5AEF846-0F5E-4BAF-9C86-0160F06EB005}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381000">
                <a:tc>
                  <a:txBody>
                    <a:bodyPr/>
                    <a:lstStyle/>
                    <a:p>
                      <a:pPr marL="0" lvl="0" indent="0" algn="ctr" rtl="0">
                        <a:spcBef>
                          <a:spcPts val="0"/>
                        </a:spcBef>
                        <a:spcAft>
                          <a:spcPts val="0"/>
                        </a:spcAft>
                        <a:buNone/>
                      </a:pPr>
                      <a:r>
                        <a:rPr lang="en" sz="2000" b="1" dirty="0">
                          <a:solidFill>
                            <a:schemeClr val="lt1"/>
                          </a:solidFill>
                        </a:rPr>
                        <a:t>Ping</a:t>
                      </a:r>
                      <a:endParaRPr sz="2000" b="1" dirty="0">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ctr" rtl="0">
                        <a:spcBef>
                          <a:spcPts val="0"/>
                        </a:spcBef>
                        <a:spcAft>
                          <a:spcPts val="0"/>
                        </a:spcAft>
                        <a:buNone/>
                      </a:pPr>
                      <a:r>
                        <a:rPr lang="en" sz="2000" b="1" dirty="0">
                          <a:solidFill>
                            <a:schemeClr val="lt1"/>
                          </a:solidFill>
                        </a:rPr>
                        <a:t>Number of Detections</a:t>
                      </a:r>
                      <a:endParaRPr sz="2000" b="1" dirty="0">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endParaRPr b="1"/>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spcBef>
                          <a:spcPts val="0"/>
                        </a:spcBef>
                        <a:spcAft>
                          <a:spcPts val="0"/>
                        </a:spcAft>
                        <a:buNone/>
                      </a:pPr>
                      <a:endParaRPr b="1" dirty="0"/>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endParaRPr b="1"/>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spcBef>
                          <a:spcPts val="0"/>
                        </a:spcBef>
                        <a:spcAft>
                          <a:spcPts val="0"/>
                        </a:spcAft>
                        <a:buNone/>
                      </a:pPr>
                      <a:endParaRPr b="1" dirty="0"/>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endParaRPr b="1"/>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spcBef>
                          <a:spcPts val="0"/>
                        </a:spcBef>
                        <a:spcAft>
                          <a:spcPts val="0"/>
                        </a:spcAft>
                        <a:buNone/>
                      </a:pPr>
                      <a:endParaRPr b="1" dirty="0"/>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4" name="Google Shape;184;p28"/>
          <p:cNvPicPr preferRelativeResize="0"/>
          <p:nvPr/>
        </p:nvPicPr>
        <p:blipFill>
          <a:blip r:embed="rId5">
            <a:alphaModFix/>
          </a:blip>
          <a:stretch>
            <a:fillRect/>
          </a:stretch>
        </p:blipFill>
        <p:spPr>
          <a:xfrm>
            <a:off x="0" y="0"/>
            <a:ext cx="9136072" cy="5143501"/>
          </a:xfrm>
          <a:prstGeom prst="rect">
            <a:avLst/>
          </a:prstGeom>
          <a:noFill/>
          <a:ln>
            <a:noFill/>
          </a:ln>
        </p:spPr>
      </p:pic>
      <p:sp>
        <p:nvSpPr>
          <p:cNvPr id="185" name="Google Shape;185;p28"/>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86" name="Google Shape;186;p28"/>
          <p:cNvSpPr txBox="1"/>
          <p:nvPr/>
        </p:nvSpPr>
        <p:spPr>
          <a:xfrm>
            <a:off x="502625" y="1256550"/>
            <a:ext cx="6701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Acoustic Fish Tagging Research</a:t>
            </a:r>
            <a:endParaRPr sz="2100" b="1">
              <a:solidFill>
                <a:schemeClr val="lt1"/>
              </a:solidFill>
            </a:endParaRPr>
          </a:p>
        </p:txBody>
      </p:sp>
      <p:sp>
        <p:nvSpPr>
          <p:cNvPr id="187" name="Google Shape;187;p28"/>
          <p:cNvSpPr txBox="1"/>
          <p:nvPr/>
        </p:nvSpPr>
        <p:spPr>
          <a:xfrm>
            <a:off x="363075" y="1863750"/>
            <a:ext cx="4339200" cy="1554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000" b="1" dirty="0">
                <a:solidFill>
                  <a:schemeClr val="lt1"/>
                </a:solidFill>
              </a:rPr>
              <a:t>What do scientists learn?:</a:t>
            </a:r>
            <a:endParaRPr sz="2000" b="1" dirty="0">
              <a:solidFill>
                <a:schemeClr val="lt1"/>
              </a:solidFill>
            </a:endParaRPr>
          </a:p>
          <a:p>
            <a:pPr marL="457200" lvl="0" indent="-355600" algn="l" rtl="0">
              <a:lnSpc>
                <a:spcPct val="115000"/>
              </a:lnSpc>
              <a:spcBef>
                <a:spcPts val="0"/>
              </a:spcBef>
              <a:spcAft>
                <a:spcPts val="0"/>
              </a:spcAft>
              <a:buClr>
                <a:schemeClr val="lt1"/>
              </a:buClr>
              <a:buSzPts val="2000"/>
              <a:buChar char="-"/>
            </a:pPr>
            <a:r>
              <a:rPr lang="en" sz="2000" dirty="0">
                <a:solidFill>
                  <a:schemeClr val="lt1"/>
                </a:solidFill>
              </a:rPr>
              <a:t>species presence/absence</a:t>
            </a:r>
            <a:endParaRPr sz="2000" dirty="0">
              <a:solidFill>
                <a:schemeClr val="lt1"/>
              </a:solidFill>
            </a:endParaRPr>
          </a:p>
          <a:p>
            <a:pPr marL="457200" lvl="0" indent="-355600" algn="l" rtl="0">
              <a:lnSpc>
                <a:spcPct val="115000"/>
              </a:lnSpc>
              <a:spcBef>
                <a:spcPts val="0"/>
              </a:spcBef>
              <a:spcAft>
                <a:spcPts val="0"/>
              </a:spcAft>
              <a:buClr>
                <a:schemeClr val="lt1"/>
              </a:buClr>
              <a:buSzPts val="2000"/>
              <a:buChar char="-"/>
            </a:pPr>
            <a:r>
              <a:rPr lang="en" sz="2000" dirty="0">
                <a:solidFill>
                  <a:schemeClr val="lt1"/>
                </a:solidFill>
              </a:rPr>
              <a:t>habitat preferences</a:t>
            </a:r>
            <a:endParaRPr sz="2000" dirty="0">
              <a:solidFill>
                <a:schemeClr val="lt1"/>
              </a:solidFill>
            </a:endParaRPr>
          </a:p>
          <a:p>
            <a:pPr marL="457200" lvl="0" indent="-355600" algn="l" rtl="0">
              <a:lnSpc>
                <a:spcPct val="115000"/>
              </a:lnSpc>
              <a:spcBef>
                <a:spcPts val="0"/>
              </a:spcBef>
              <a:spcAft>
                <a:spcPts val="0"/>
              </a:spcAft>
              <a:buClr>
                <a:schemeClr val="lt1"/>
              </a:buClr>
              <a:buSzPts val="2000"/>
              <a:buChar char="-"/>
            </a:pPr>
            <a:r>
              <a:rPr lang="en" sz="2000" dirty="0">
                <a:solidFill>
                  <a:schemeClr val="lt1"/>
                </a:solidFill>
              </a:rPr>
              <a:t>changes over time</a:t>
            </a:r>
            <a:endParaRPr sz="2000" dirty="0">
              <a:solidFill>
                <a:schemeClr val="lt1"/>
              </a:solidFill>
            </a:endParaRPr>
          </a:p>
        </p:txBody>
      </p:sp>
      <p:pic>
        <p:nvPicPr>
          <p:cNvPr id="188" name="Google Shape;188;p28" title="Tag Fish Release.mp4"/>
          <p:cNvPicPr preferRelativeResize="0"/>
          <p:nvPr/>
        </p:nvPicPr>
        <p:blipFill>
          <a:blip r:embed="rId6">
            <a:alphaModFix/>
          </a:blip>
          <a:stretch>
            <a:fillRect/>
          </a:stretch>
        </p:blipFill>
        <p:spPr>
          <a:xfrm>
            <a:off x="4369310" y="1863750"/>
            <a:ext cx="4655774" cy="2618889"/>
          </a:xfrm>
          <a:prstGeom prst="rect">
            <a:avLst/>
          </a:prstGeom>
          <a:noFill/>
          <a:ln>
            <a:noFill/>
          </a:ln>
        </p:spPr>
      </p:pic>
      <p:pic>
        <p:nvPicPr>
          <p:cNvPr id="2" name="Tag Fish Release.mp4">
            <a:hlinkClick r:id="" action="ppaction://media"/>
            <a:extLst>
              <a:ext uri="{FF2B5EF4-FFF2-40B4-BE49-F238E27FC236}">
                <a16:creationId xmlns:a16="http://schemas.microsoft.com/office/drawing/2014/main" id="{D150CCBD-82A2-974C-BF80-F5CCD868B4A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7">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062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pic>
        <p:nvPicPr>
          <p:cNvPr id="193" name="Google Shape;193;p29"/>
          <p:cNvPicPr preferRelativeResize="0"/>
          <p:nvPr/>
        </p:nvPicPr>
        <p:blipFill>
          <a:blip r:embed="rId3">
            <a:alphaModFix/>
          </a:blip>
          <a:stretch>
            <a:fillRect/>
          </a:stretch>
        </p:blipFill>
        <p:spPr>
          <a:xfrm>
            <a:off x="0" y="0"/>
            <a:ext cx="9136072" cy="5143501"/>
          </a:xfrm>
          <a:prstGeom prst="rect">
            <a:avLst/>
          </a:prstGeom>
          <a:noFill/>
          <a:ln>
            <a:noFill/>
          </a:ln>
        </p:spPr>
      </p:pic>
      <p:sp>
        <p:nvSpPr>
          <p:cNvPr id="194" name="Google Shape;194;p29"/>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95" name="Google Shape;195;p29"/>
          <p:cNvSpPr txBox="1"/>
          <p:nvPr/>
        </p:nvSpPr>
        <p:spPr>
          <a:xfrm>
            <a:off x="502625" y="1256550"/>
            <a:ext cx="6701700" cy="569356"/>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chemeClr val="lt1"/>
                </a:solidFill>
              </a:rPr>
              <a:t>Simulation Analysis</a:t>
            </a:r>
            <a:endParaRPr sz="2500" b="1" dirty="0">
              <a:solidFill>
                <a:schemeClr val="lt1"/>
              </a:solidFill>
            </a:endParaRPr>
          </a:p>
        </p:txBody>
      </p:sp>
      <p:graphicFrame>
        <p:nvGraphicFramePr>
          <p:cNvPr id="196" name="Google Shape;196;p29"/>
          <p:cNvGraphicFramePr/>
          <p:nvPr>
            <p:extLst>
              <p:ext uri="{D42A27DB-BD31-4B8C-83A1-F6EECF244321}">
                <p14:modId xmlns:p14="http://schemas.microsoft.com/office/powerpoint/2010/main" val="3911023674"/>
              </p:ext>
            </p:extLst>
          </p:nvPr>
        </p:nvGraphicFramePr>
        <p:xfrm>
          <a:off x="948538" y="2019125"/>
          <a:ext cx="7239000" cy="2294100"/>
        </p:xfrm>
        <a:graphic>
          <a:graphicData uri="http://schemas.openxmlformats.org/drawingml/2006/table">
            <a:tbl>
              <a:tblPr>
                <a:noFill/>
                <a:tableStyleId>{B5AEF846-0F5E-4BAF-9C86-0160F06EB005}</a:tableStyleId>
              </a:tblPr>
              <a:tblGrid>
                <a:gridCol w="3619500">
                  <a:extLst>
                    <a:ext uri="{9D8B030D-6E8A-4147-A177-3AD203B41FA5}">
                      <a16:colId xmlns:a16="http://schemas.microsoft.com/office/drawing/2014/main" val="20000"/>
                    </a:ext>
                  </a:extLst>
                </a:gridCol>
                <a:gridCol w="3619500">
                  <a:extLst>
                    <a:ext uri="{9D8B030D-6E8A-4147-A177-3AD203B41FA5}">
                      <a16:colId xmlns:a16="http://schemas.microsoft.com/office/drawing/2014/main" val="20001"/>
                    </a:ext>
                  </a:extLst>
                </a:gridCol>
              </a:tblGrid>
              <a:tr h="573525">
                <a:tc>
                  <a:txBody>
                    <a:bodyPr/>
                    <a:lstStyle/>
                    <a:p>
                      <a:pPr marL="0" lvl="0" indent="0" algn="ctr" rtl="0">
                        <a:spcBef>
                          <a:spcPts val="0"/>
                        </a:spcBef>
                        <a:spcAft>
                          <a:spcPts val="0"/>
                        </a:spcAft>
                        <a:buNone/>
                      </a:pPr>
                      <a:r>
                        <a:rPr lang="en" sz="2000" b="1" dirty="0">
                          <a:solidFill>
                            <a:schemeClr val="lt1"/>
                          </a:solidFill>
                        </a:rPr>
                        <a:t>Fish Type</a:t>
                      </a:r>
                      <a:endParaRPr sz="2000" b="1" dirty="0">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ctr" rtl="0">
                        <a:spcBef>
                          <a:spcPts val="0"/>
                        </a:spcBef>
                        <a:spcAft>
                          <a:spcPts val="0"/>
                        </a:spcAft>
                        <a:buNone/>
                      </a:pPr>
                      <a:r>
                        <a:rPr lang="en" sz="2000" b="1" dirty="0">
                          <a:solidFill>
                            <a:schemeClr val="lt1"/>
                          </a:solidFill>
                        </a:rPr>
                        <a:t>Number of Detections</a:t>
                      </a:r>
                      <a:endParaRPr sz="2000" b="1" dirty="0">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0"/>
                  </a:ext>
                </a:extLst>
              </a:tr>
              <a:tr h="573525">
                <a:tc>
                  <a:txBody>
                    <a:bodyPr/>
                    <a:lstStyle/>
                    <a:p>
                      <a:pPr marL="0" lvl="0" indent="0" algn="l" rtl="0">
                        <a:spcBef>
                          <a:spcPts val="0"/>
                        </a:spcBef>
                        <a:spcAft>
                          <a:spcPts val="0"/>
                        </a:spcAft>
                        <a:buNone/>
                      </a:pPr>
                      <a:r>
                        <a:rPr lang="en" sz="2000" b="1">
                          <a:solidFill>
                            <a:schemeClr val="lt1"/>
                          </a:solidFill>
                        </a:rPr>
                        <a:t>Snapper</a:t>
                      </a:r>
                      <a:endParaRPr sz="2000" b="1">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spcBef>
                          <a:spcPts val="0"/>
                        </a:spcBef>
                        <a:spcAft>
                          <a:spcPts val="0"/>
                        </a:spcAft>
                        <a:buNone/>
                      </a:pPr>
                      <a:endParaRPr b="1"/>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1"/>
                  </a:ext>
                </a:extLst>
              </a:tr>
              <a:tr h="573525">
                <a:tc>
                  <a:txBody>
                    <a:bodyPr/>
                    <a:lstStyle/>
                    <a:p>
                      <a:pPr marL="0" lvl="0" indent="0" algn="l" rtl="0">
                        <a:spcBef>
                          <a:spcPts val="0"/>
                        </a:spcBef>
                        <a:spcAft>
                          <a:spcPts val="0"/>
                        </a:spcAft>
                        <a:buNone/>
                      </a:pPr>
                      <a:r>
                        <a:rPr lang="en" sz="2000" b="1">
                          <a:solidFill>
                            <a:schemeClr val="lt1"/>
                          </a:solidFill>
                        </a:rPr>
                        <a:t>Grouper</a:t>
                      </a:r>
                      <a:endParaRPr sz="2000" b="1">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spcBef>
                          <a:spcPts val="0"/>
                        </a:spcBef>
                        <a:spcAft>
                          <a:spcPts val="0"/>
                        </a:spcAft>
                        <a:buNone/>
                      </a:pPr>
                      <a:endParaRPr b="1"/>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2"/>
                  </a:ext>
                </a:extLst>
              </a:tr>
              <a:tr h="573525">
                <a:tc>
                  <a:txBody>
                    <a:bodyPr/>
                    <a:lstStyle/>
                    <a:p>
                      <a:pPr marL="0" lvl="0" indent="0" algn="l" rtl="0">
                        <a:spcBef>
                          <a:spcPts val="0"/>
                        </a:spcBef>
                        <a:spcAft>
                          <a:spcPts val="0"/>
                        </a:spcAft>
                        <a:buNone/>
                      </a:pPr>
                      <a:r>
                        <a:rPr lang="en" sz="2000" b="1">
                          <a:solidFill>
                            <a:schemeClr val="lt1"/>
                          </a:solidFill>
                        </a:rPr>
                        <a:t>Sea bass</a:t>
                      </a:r>
                      <a:endParaRPr sz="2000" b="1">
                        <a:solidFill>
                          <a:schemeClr val="lt1"/>
                        </a:solidFill>
                      </a:endParaRPr>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tc>
                  <a:txBody>
                    <a:bodyPr/>
                    <a:lstStyle/>
                    <a:p>
                      <a:pPr marL="0" lvl="0" indent="0" algn="l" rtl="0">
                        <a:spcBef>
                          <a:spcPts val="0"/>
                        </a:spcBef>
                        <a:spcAft>
                          <a:spcPts val="0"/>
                        </a:spcAft>
                        <a:buNone/>
                      </a:pPr>
                      <a:endParaRPr b="1" dirty="0"/>
                    </a:p>
                  </a:txBody>
                  <a:tcPr marL="91425" marR="91425" marT="91425" marB="91425">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pic>
        <p:nvPicPr>
          <p:cNvPr id="201" name="Google Shape;201;p30"/>
          <p:cNvPicPr preferRelativeResize="0"/>
          <p:nvPr/>
        </p:nvPicPr>
        <p:blipFill>
          <a:blip r:embed="rId3">
            <a:alphaModFix/>
          </a:blip>
          <a:stretch>
            <a:fillRect/>
          </a:stretch>
        </p:blipFill>
        <p:spPr>
          <a:xfrm>
            <a:off x="0" y="0"/>
            <a:ext cx="9136072" cy="5143501"/>
          </a:xfrm>
          <a:prstGeom prst="rect">
            <a:avLst/>
          </a:prstGeom>
          <a:noFill/>
          <a:ln>
            <a:noFill/>
          </a:ln>
        </p:spPr>
      </p:pic>
      <p:sp>
        <p:nvSpPr>
          <p:cNvPr id="202" name="Google Shape;202;p30"/>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203" name="Google Shape;203;p30"/>
          <p:cNvSpPr txBox="1"/>
          <p:nvPr/>
        </p:nvSpPr>
        <p:spPr>
          <a:xfrm>
            <a:off x="363075" y="1211206"/>
            <a:ext cx="6701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chemeClr val="lt1"/>
                </a:solidFill>
              </a:rPr>
              <a:t>Simulation Debrief</a:t>
            </a:r>
            <a:endParaRPr sz="2500" b="1" dirty="0">
              <a:solidFill>
                <a:schemeClr val="lt1"/>
              </a:solidFill>
            </a:endParaRPr>
          </a:p>
        </p:txBody>
      </p:sp>
      <p:sp>
        <p:nvSpPr>
          <p:cNvPr id="204" name="Google Shape;204;p30"/>
          <p:cNvSpPr txBox="1"/>
          <p:nvPr/>
        </p:nvSpPr>
        <p:spPr>
          <a:xfrm>
            <a:off x="363075" y="1944093"/>
            <a:ext cx="8772997" cy="2733026"/>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Clr>
                <a:schemeClr val="bg1"/>
              </a:buClr>
              <a:buFont typeface="+mj-lt"/>
              <a:buAutoNum type="arabicPeriod"/>
            </a:pPr>
            <a:r>
              <a:rPr lang="en" sz="2400" dirty="0">
                <a:solidFill>
                  <a:schemeClr val="bg1"/>
                </a:solidFill>
              </a:rPr>
              <a:t>Rank the fish types in order of most to least detections. How does the number of detections relate to abundance?</a:t>
            </a:r>
          </a:p>
          <a:p>
            <a:pPr marL="457200" lvl="0" indent="-457200" algn="l" rtl="0">
              <a:lnSpc>
                <a:spcPct val="115000"/>
              </a:lnSpc>
              <a:spcBef>
                <a:spcPts val="0"/>
              </a:spcBef>
              <a:spcAft>
                <a:spcPts val="0"/>
              </a:spcAft>
              <a:buClr>
                <a:schemeClr val="bg1"/>
              </a:buClr>
              <a:buFont typeface="+mj-lt"/>
              <a:buAutoNum type="arabicPeriod"/>
            </a:pPr>
            <a:r>
              <a:rPr lang="en" sz="2400" dirty="0">
                <a:solidFill>
                  <a:schemeClr val="bg1"/>
                </a:solidFill>
              </a:rPr>
              <a:t>Which fish type was actually the most abundant? Is this what the data showed? If not, propose a possible explanation for your results.</a:t>
            </a:r>
          </a:p>
          <a:p>
            <a:pPr marL="457200" lvl="0" indent="-457200" algn="l" rtl="0">
              <a:lnSpc>
                <a:spcPct val="115000"/>
              </a:lnSpc>
              <a:spcBef>
                <a:spcPts val="0"/>
              </a:spcBef>
              <a:spcAft>
                <a:spcPts val="0"/>
              </a:spcAft>
              <a:buClr>
                <a:schemeClr val="bg1"/>
              </a:buClr>
              <a:buFont typeface="+mj-lt"/>
              <a:buAutoNum type="arabicPeriod"/>
            </a:pPr>
            <a:r>
              <a:rPr lang="en" sz="2400" dirty="0">
                <a:solidFill>
                  <a:schemeClr val="bg1"/>
                </a:solidFill>
              </a:rPr>
              <a:t>How many individual fish were detected?</a:t>
            </a:r>
            <a:r>
              <a:rPr lang="en" sz="2200" dirty="0">
                <a:solidFill>
                  <a:schemeClr val="bg1"/>
                </a:solidFill>
              </a:rPr>
              <a:t> </a:t>
            </a:r>
            <a:endParaRPr sz="22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pic>
        <p:nvPicPr>
          <p:cNvPr id="210" name="Google Shape;210;p31"/>
          <p:cNvPicPr preferRelativeResize="0"/>
          <p:nvPr/>
        </p:nvPicPr>
        <p:blipFill>
          <a:blip r:embed="rId3">
            <a:alphaModFix/>
          </a:blip>
          <a:stretch>
            <a:fillRect/>
          </a:stretch>
        </p:blipFill>
        <p:spPr>
          <a:xfrm>
            <a:off x="0" y="0"/>
            <a:ext cx="9136072" cy="5143501"/>
          </a:xfrm>
          <a:prstGeom prst="rect">
            <a:avLst/>
          </a:prstGeom>
          <a:noFill/>
          <a:ln>
            <a:noFill/>
          </a:ln>
        </p:spPr>
      </p:pic>
      <p:sp>
        <p:nvSpPr>
          <p:cNvPr id="211" name="Google Shape;211;p31"/>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212" name="Google Shape;212;p31"/>
          <p:cNvSpPr txBox="1"/>
          <p:nvPr/>
        </p:nvSpPr>
        <p:spPr>
          <a:xfrm>
            <a:off x="502625" y="1151733"/>
            <a:ext cx="6701700" cy="569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b="1" dirty="0">
                <a:solidFill>
                  <a:schemeClr val="lt1"/>
                </a:solidFill>
              </a:rPr>
              <a:t>Simulation Debrief</a:t>
            </a:r>
            <a:endParaRPr sz="2500" b="1" dirty="0">
              <a:solidFill>
                <a:schemeClr val="lt1"/>
              </a:solidFill>
            </a:endParaRPr>
          </a:p>
        </p:txBody>
      </p:sp>
      <p:sp>
        <p:nvSpPr>
          <p:cNvPr id="213" name="Google Shape;213;p31"/>
          <p:cNvSpPr txBox="1"/>
          <p:nvPr/>
        </p:nvSpPr>
        <p:spPr>
          <a:xfrm>
            <a:off x="293249" y="1885028"/>
            <a:ext cx="8097000" cy="2733026"/>
          </a:xfrm>
          <a:prstGeom prst="rect">
            <a:avLst/>
          </a:prstGeom>
          <a:noFill/>
          <a:ln>
            <a:noFill/>
          </a:ln>
        </p:spPr>
        <p:txBody>
          <a:bodyPr spcFirstLastPara="1" wrap="square" lIns="91425" tIns="91425" rIns="91425" bIns="91425" anchor="t" anchorCtr="0">
            <a:spAutoFit/>
          </a:bodyPr>
          <a:lstStyle/>
          <a:p>
            <a:pPr marL="457200" lvl="0" indent="-457200" algn="l" rtl="0">
              <a:lnSpc>
                <a:spcPct val="115000"/>
              </a:lnSpc>
              <a:spcBef>
                <a:spcPts val="0"/>
              </a:spcBef>
              <a:spcAft>
                <a:spcPts val="0"/>
              </a:spcAft>
              <a:buClr>
                <a:schemeClr val="bg1"/>
              </a:buClr>
              <a:buFont typeface="+mj-lt"/>
              <a:buAutoNum type="arabicPeriod"/>
            </a:pPr>
            <a:r>
              <a:rPr lang="en" sz="2400" dirty="0">
                <a:solidFill>
                  <a:schemeClr val="lt1"/>
                </a:solidFill>
              </a:rPr>
              <a:t>Were any fish detected multiple times?</a:t>
            </a:r>
            <a:endParaRPr sz="2400" dirty="0">
              <a:solidFill>
                <a:schemeClr val="lt1"/>
              </a:solidFill>
            </a:endParaRPr>
          </a:p>
          <a:p>
            <a:pPr marL="457200" lvl="0" indent="-457200" algn="l" rtl="0">
              <a:lnSpc>
                <a:spcPct val="115000"/>
              </a:lnSpc>
              <a:spcBef>
                <a:spcPts val="0"/>
              </a:spcBef>
              <a:spcAft>
                <a:spcPts val="0"/>
              </a:spcAft>
              <a:buClr>
                <a:schemeClr val="bg1"/>
              </a:buClr>
              <a:buFont typeface="+mj-lt"/>
              <a:buAutoNum type="arabicPeriod"/>
            </a:pPr>
            <a:r>
              <a:rPr lang="en" sz="2400" dirty="0">
                <a:solidFill>
                  <a:schemeClr val="lt1"/>
                </a:solidFill>
              </a:rPr>
              <a:t>Why do you think it is important that each transmitter have a unique ping?</a:t>
            </a:r>
            <a:endParaRPr sz="2400" dirty="0">
              <a:solidFill>
                <a:schemeClr val="lt1"/>
              </a:solidFill>
            </a:endParaRPr>
          </a:p>
          <a:p>
            <a:pPr marL="457200" lvl="0" indent="-457200" algn="l" rtl="0">
              <a:lnSpc>
                <a:spcPct val="115000"/>
              </a:lnSpc>
              <a:spcBef>
                <a:spcPts val="0"/>
              </a:spcBef>
              <a:spcAft>
                <a:spcPts val="0"/>
              </a:spcAft>
              <a:buClr>
                <a:schemeClr val="bg1"/>
              </a:buClr>
              <a:buFont typeface="+mj-lt"/>
              <a:buAutoNum type="arabicPeriod"/>
            </a:pPr>
            <a:r>
              <a:rPr lang="en" sz="2400" dirty="0">
                <a:solidFill>
                  <a:schemeClr val="lt1"/>
                </a:solidFill>
              </a:rPr>
              <a:t>How does this simulation successfully model acoustic tagging? </a:t>
            </a:r>
            <a:endParaRPr sz="2400" dirty="0">
              <a:solidFill>
                <a:schemeClr val="lt1"/>
              </a:solidFill>
            </a:endParaRPr>
          </a:p>
          <a:p>
            <a:pPr marL="457200" lvl="0" indent="-457200" algn="l" rtl="0">
              <a:lnSpc>
                <a:spcPct val="115000"/>
              </a:lnSpc>
              <a:spcBef>
                <a:spcPts val="0"/>
              </a:spcBef>
              <a:spcAft>
                <a:spcPts val="0"/>
              </a:spcAft>
              <a:buClr>
                <a:schemeClr val="bg1"/>
              </a:buClr>
              <a:buFont typeface="+mj-lt"/>
              <a:buAutoNum type="arabicPeriod"/>
            </a:pPr>
            <a:r>
              <a:rPr lang="en" sz="2400" dirty="0">
                <a:solidFill>
                  <a:schemeClr val="lt1"/>
                </a:solidFill>
              </a:rPr>
              <a:t>How could this simulation be improved?</a:t>
            </a:r>
            <a:endParaRPr sz="2400" dirty="0">
              <a:solidFill>
                <a:schemeClr val="lt1"/>
              </a:solidFill>
            </a:endParaRPr>
          </a:p>
        </p:txBody>
      </p:sp>
      <p:pic>
        <p:nvPicPr>
          <p:cNvPr id="214" name="Google Shape;214;p31" descr="F:\GRNMS Digital Archive\Program Folders\Research\Nancy Foster Cruises\Foster Cruise COMPLETE\Foster 2012\Images from Greg's camera - 5-15-2012\One of the target species, Gag grouper, hiding under the ledge.JPG"/>
          <p:cNvPicPr preferRelativeResize="0">
            <a:picLocks noChangeAspect="1"/>
          </p:cNvPicPr>
          <p:nvPr/>
        </p:nvPicPr>
        <p:blipFill rotWithShape="1">
          <a:blip r:embed="rId4">
            <a:alphaModFix/>
          </a:blip>
          <a:srcRect l="24084" t="13342" r="33382" b="16426"/>
          <a:stretch/>
        </p:blipFill>
        <p:spPr>
          <a:xfrm>
            <a:off x="7204325" y="3638490"/>
            <a:ext cx="1931747" cy="2126145"/>
          </a:xfrm>
          <a:prstGeom prst="rect">
            <a:avLst/>
          </a:prstGeom>
          <a:noFill/>
          <a:ln w="28575" cap="flat" cmpd="sng">
            <a:solidFill>
              <a:srgbClr val="FFFFFF"/>
            </a:solidFill>
            <a:prstDash val="solid"/>
            <a:miter lim="8000"/>
            <a:headEnd type="none" w="sm" len="sm"/>
            <a:tailEnd type="none" w="sm" len="sm"/>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pic>
        <p:nvPicPr>
          <p:cNvPr id="245" name="Google Shape;245;p38"/>
          <p:cNvPicPr preferRelativeResize="0"/>
          <p:nvPr/>
        </p:nvPicPr>
        <p:blipFill rotWithShape="1">
          <a:blip r:embed="rId3">
            <a:alphaModFix/>
          </a:blip>
          <a:srcRect/>
          <a:stretch/>
        </p:blipFill>
        <p:spPr>
          <a:xfrm>
            <a:off x="0" y="0"/>
            <a:ext cx="9144000" cy="5143500"/>
          </a:xfrm>
          <a:prstGeom prst="rect">
            <a:avLst/>
          </a:prstGeom>
          <a:noFill/>
          <a:ln>
            <a:noFill/>
          </a:ln>
        </p:spPr>
      </p:pic>
      <p:sp>
        <p:nvSpPr>
          <p:cNvPr id="8" name="Google Shape;220;p32">
            <a:extLst>
              <a:ext uri="{FF2B5EF4-FFF2-40B4-BE49-F238E27FC236}">
                <a16:creationId xmlns:a16="http://schemas.microsoft.com/office/drawing/2014/main" id="{1D9A2347-416F-B248-AED2-71B84815B828}"/>
              </a:ext>
            </a:extLst>
          </p:cNvPr>
          <p:cNvSpPr txBox="1"/>
          <p:nvPr/>
        </p:nvSpPr>
        <p:spPr>
          <a:xfrm>
            <a:off x="124450" y="1397725"/>
            <a:ext cx="8793600" cy="17469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Clr>
                <a:schemeClr val="lt1"/>
              </a:buClr>
              <a:buSzPts val="4100"/>
              <a:buFont typeface="Arial"/>
              <a:buNone/>
            </a:pPr>
            <a:r>
              <a:rPr lang="en" sz="3400" b="1">
                <a:solidFill>
                  <a:schemeClr val="lt1"/>
                </a:solidFill>
                <a:latin typeface="Arial"/>
                <a:ea typeface="Arial"/>
                <a:cs typeface="Arial"/>
                <a:sym typeface="Arial"/>
              </a:rPr>
              <a:t>Learn more at </a:t>
            </a:r>
            <a:endParaRPr sz="3400">
              <a:solidFill>
                <a:schemeClr val="dk1"/>
              </a:solidFill>
            </a:endParaRPr>
          </a:p>
          <a:p>
            <a:pPr marL="0" marR="0" lvl="0" indent="0" algn="ctr" rtl="0">
              <a:spcBef>
                <a:spcPts val="0"/>
              </a:spcBef>
              <a:spcAft>
                <a:spcPts val="0"/>
              </a:spcAft>
              <a:buClr>
                <a:schemeClr val="lt1"/>
              </a:buClr>
              <a:buSzPts val="4100"/>
              <a:buFont typeface="Arial"/>
              <a:buNone/>
            </a:pPr>
            <a:r>
              <a:rPr lang="en" sz="3400" b="1">
                <a:solidFill>
                  <a:schemeClr val="lt1"/>
                </a:solidFill>
              </a:rPr>
              <a:t>graysreef.noaa.gov/</a:t>
            </a:r>
            <a:endParaRPr sz="3400">
              <a:solidFill>
                <a:schemeClr val="dk1"/>
              </a:solidFill>
              <a:latin typeface="Arial"/>
              <a:ea typeface="Arial"/>
              <a:cs typeface="Arial"/>
              <a:sym typeface="Arial"/>
            </a:endParaRPr>
          </a:p>
          <a:p>
            <a:pPr marL="0" marR="0" lvl="0" indent="0" algn="l" rtl="0">
              <a:spcBef>
                <a:spcPts val="0"/>
              </a:spcBef>
              <a:spcAft>
                <a:spcPts val="0"/>
              </a:spcAft>
              <a:buClr>
                <a:schemeClr val="dk1"/>
              </a:buClr>
              <a:buSzPts val="4100"/>
              <a:buFont typeface="Arial"/>
              <a:buNone/>
            </a:pPr>
            <a:endParaRPr sz="4100">
              <a:solidFill>
                <a:schemeClr val="lt1"/>
              </a:solidFill>
              <a:latin typeface="Arial"/>
              <a:ea typeface="Arial"/>
              <a:cs typeface="Arial"/>
              <a:sym typeface="Arial"/>
            </a:endParaRPr>
          </a:p>
        </p:txBody>
      </p:sp>
      <p:pic>
        <p:nvPicPr>
          <p:cNvPr id="9" name="Google Shape;221;p32">
            <a:hlinkClick r:id="rId4"/>
            <a:extLst>
              <a:ext uri="{FF2B5EF4-FFF2-40B4-BE49-F238E27FC236}">
                <a16:creationId xmlns:a16="http://schemas.microsoft.com/office/drawing/2014/main" id="{C3E6DF8A-0CB7-E54B-A4A6-73BFA067B32B}"/>
              </a:ext>
            </a:extLst>
          </p:cNvPr>
          <p:cNvPicPr preferRelativeResize="0"/>
          <p:nvPr/>
        </p:nvPicPr>
        <p:blipFill>
          <a:blip r:embed="rId5">
            <a:alphaModFix/>
          </a:blip>
          <a:stretch>
            <a:fillRect/>
          </a:stretch>
        </p:blipFill>
        <p:spPr>
          <a:xfrm>
            <a:off x="2115988" y="1397725"/>
            <a:ext cx="4690872" cy="4690872"/>
          </a:xfrm>
          <a:prstGeom prst="rect">
            <a:avLst/>
          </a:prstGeom>
          <a:noFill/>
          <a:ln>
            <a:noFill/>
          </a:ln>
        </p:spPr>
      </p:pic>
    </p:spTree>
    <p:extLst>
      <p:ext uri="{BB962C8B-B14F-4D97-AF65-F5344CB8AC3E}">
        <p14:creationId xmlns:p14="http://schemas.microsoft.com/office/powerpoint/2010/main" val="3962615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3"/>
        <p:cNvGrpSpPr/>
        <p:nvPr/>
      </p:nvGrpSpPr>
      <p:grpSpPr>
        <a:xfrm>
          <a:off x="0" y="0"/>
          <a:ext cx="0" cy="0"/>
          <a:chOff x="0" y="0"/>
          <a:chExt cx="0" cy="0"/>
        </a:xfrm>
      </p:grpSpPr>
      <p:pic>
        <p:nvPicPr>
          <p:cNvPr id="74" name="Google Shape;74;p16"/>
          <p:cNvPicPr preferRelativeResize="0"/>
          <p:nvPr/>
        </p:nvPicPr>
        <p:blipFill>
          <a:blip r:embed="rId3">
            <a:alphaModFix/>
          </a:blip>
          <a:stretch>
            <a:fillRect/>
          </a:stretch>
        </p:blipFill>
        <p:spPr>
          <a:xfrm>
            <a:off x="0" y="0"/>
            <a:ext cx="9136072" cy="5143501"/>
          </a:xfrm>
          <a:prstGeom prst="rect">
            <a:avLst/>
          </a:prstGeom>
          <a:noFill/>
          <a:ln>
            <a:noFill/>
          </a:ln>
        </p:spPr>
      </p:pic>
      <p:sp>
        <p:nvSpPr>
          <p:cNvPr id="75" name="Google Shape;75;p16"/>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pic>
        <p:nvPicPr>
          <p:cNvPr id="1026" name="Picture 2" descr="https://lh3.googleusercontent.com/TvqBgpMlUvojVwB5cziDngriMEY5UB8MZx8ZiCP0G2X_MenxXzEvtZnS6NGJfarOHWTjwkFfdHAujTrw8rkb7OabOx3W30PjaTqx_GS4ZHGy8bxkd_EQgzI3he9Bsk3uJktLuuokF2tcSEQGuLxuir_ZTZLwo5iyWHCAMdz5JY_agM0fguRt3mFQ8cw2vVQFtw">
            <a:extLst>
              <a:ext uri="{FF2B5EF4-FFF2-40B4-BE49-F238E27FC236}">
                <a16:creationId xmlns:a16="http://schemas.microsoft.com/office/drawing/2014/main" id="{E4D54167-1427-42BC-9072-F71FBB6621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287670"/>
            <a:ext cx="9144000" cy="36734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7"/>
          <p:cNvSpPr txBox="1">
            <a:spLocks noGrp="1"/>
          </p:cNvSpPr>
          <p:nvPr>
            <p:ph type="title"/>
          </p:nvPr>
        </p:nvSpPr>
        <p:spPr>
          <a:xfrm>
            <a:off x="0" y="171450"/>
            <a:ext cx="9144000" cy="857400"/>
          </a:xfrm>
          <a:prstGeom prst="rect">
            <a:avLst/>
          </a:prstGeom>
          <a:noFill/>
          <a:ln>
            <a:noFill/>
          </a:ln>
        </p:spPr>
        <p:txBody>
          <a:bodyPr spcFirstLastPara="1" wrap="square" lIns="68575" tIns="34275" rIns="68575" bIns="34275" anchor="ctr" anchorCtr="0">
            <a:noAutofit/>
          </a:bodyPr>
          <a:lstStyle/>
          <a:p>
            <a:pPr marL="0" lvl="0" indent="0" algn="ctr" rtl="0">
              <a:lnSpc>
                <a:spcPct val="100000"/>
              </a:lnSpc>
              <a:spcBef>
                <a:spcPts val="0"/>
              </a:spcBef>
              <a:spcAft>
                <a:spcPts val="0"/>
              </a:spcAft>
              <a:buSzPts val="1100"/>
              <a:buNone/>
            </a:pPr>
            <a:r>
              <a:rPr lang="en"/>
              <a:t> </a:t>
            </a:r>
            <a:endParaRPr/>
          </a:p>
        </p:txBody>
      </p:sp>
      <p:sp>
        <p:nvSpPr>
          <p:cNvPr id="83" name="Google Shape;83;p17"/>
          <p:cNvSpPr txBox="1"/>
          <p:nvPr/>
        </p:nvSpPr>
        <p:spPr>
          <a:xfrm>
            <a:off x="579023" y="289917"/>
            <a:ext cx="6993600" cy="857400"/>
          </a:xfrm>
          <a:prstGeom prst="rect">
            <a:avLst/>
          </a:prstGeom>
          <a:no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FFFFFF"/>
              </a:buClr>
              <a:buSzPts val="3600"/>
              <a:buFont typeface="Arial"/>
              <a:buNone/>
            </a:pPr>
            <a:r>
              <a:rPr lang="en" sz="3600" b="0" i="0" u="none" strike="noStrike" cap="none">
                <a:solidFill>
                  <a:srgbClr val="FFFFFF"/>
                </a:solidFill>
                <a:latin typeface="Arial"/>
                <a:ea typeface="Arial"/>
                <a:cs typeface="Arial"/>
                <a:sym typeface="Arial"/>
              </a:rPr>
              <a:t>National Marine Sanctuaries                   </a:t>
            </a:r>
            <a:br>
              <a:rPr lang="en" sz="800" b="0" i="0" u="none" strike="noStrike" cap="none">
                <a:solidFill>
                  <a:srgbClr val="FFFFFF"/>
                </a:solidFill>
                <a:latin typeface="Arial"/>
                <a:ea typeface="Arial"/>
                <a:cs typeface="Arial"/>
                <a:sym typeface="Arial"/>
              </a:rPr>
            </a:br>
            <a:endParaRPr sz="2400" b="0" i="0" u="none" strike="noStrike" cap="none">
              <a:solidFill>
                <a:srgbClr val="FFFFFF"/>
              </a:solidFill>
              <a:latin typeface="Arial"/>
              <a:ea typeface="Arial"/>
              <a:cs typeface="Arial"/>
              <a:sym typeface="Arial"/>
            </a:endParaRPr>
          </a:p>
        </p:txBody>
      </p:sp>
      <p:pic>
        <p:nvPicPr>
          <p:cNvPr id="84" name="Google Shape;84;p17" descr="https://lh4.googleusercontent.com/xkzrUlL4gq4r7pXjCunRh2F97FFAi2DQB4YVQRcD6lsMSEaWPNxLQW50HGiTtjiDmU4jw9HJILC3pkQy2PhvPFRMDLLlQpkavrxxvzuJYDUPjF_mHtQp4pQjwENmX2fke9PXDya8"/>
          <p:cNvPicPr preferRelativeResize="0"/>
          <p:nvPr/>
        </p:nvPicPr>
        <p:blipFill rotWithShape="1">
          <a:blip r:embed="rId3">
            <a:alphaModFix/>
          </a:blip>
          <a:srcRect/>
          <a:stretch/>
        </p:blipFill>
        <p:spPr>
          <a:xfrm>
            <a:off x="0" y="1265634"/>
            <a:ext cx="9144001" cy="2612231"/>
          </a:xfrm>
          <a:prstGeom prst="rect">
            <a:avLst/>
          </a:prstGeom>
          <a:noFill/>
          <a:ln>
            <a:noFill/>
          </a:ln>
        </p:spPr>
      </p:pic>
      <p:sp>
        <p:nvSpPr>
          <p:cNvPr id="85" name="Google Shape;85;p17"/>
          <p:cNvSpPr/>
          <p:nvPr/>
        </p:nvSpPr>
        <p:spPr>
          <a:xfrm>
            <a:off x="915229" y="4476693"/>
            <a:ext cx="7313700" cy="4848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FFFFFF"/>
              </a:buClr>
              <a:buSzPts val="2700"/>
              <a:buFont typeface="Arial"/>
              <a:buNone/>
            </a:pPr>
            <a:r>
              <a:rPr lang="en" sz="2700" b="0" i="0" u="none" strike="noStrike" cap="none" dirty="0">
                <a:solidFill>
                  <a:srgbClr val="FFFFFF"/>
                </a:solidFill>
                <a:latin typeface="Arial"/>
                <a:ea typeface="Arial"/>
                <a:cs typeface="Arial"/>
                <a:sym typeface="Arial"/>
              </a:rPr>
              <a:t>“America’s Ocean and Great Lakes Treasures”</a:t>
            </a:r>
            <a:endParaRPr sz="2700" b="0" i="0" u="none" strike="noStrike" cap="none" dirty="0">
              <a:solidFill>
                <a:srgbClr val="FFFFFF"/>
              </a:solidFill>
              <a:latin typeface="Arial"/>
              <a:ea typeface="Arial"/>
              <a:cs typeface="Arial"/>
              <a:sym typeface="Arial"/>
            </a:endParaRPr>
          </a:p>
        </p:txBody>
      </p:sp>
      <p:pic>
        <p:nvPicPr>
          <p:cNvPr id="86" name="Google Shape;86;p17"/>
          <p:cNvPicPr preferRelativeResize="0"/>
          <p:nvPr/>
        </p:nvPicPr>
        <p:blipFill rotWithShape="1">
          <a:blip r:embed="rId4">
            <a:alphaModFix/>
          </a:blip>
          <a:srcRect l="81339" b="83333"/>
          <a:stretch/>
        </p:blipFill>
        <p:spPr>
          <a:xfrm>
            <a:off x="7298623" y="58353"/>
            <a:ext cx="1706310" cy="857250"/>
          </a:xfrm>
          <a:prstGeom prst="rect">
            <a:avLst/>
          </a:prstGeom>
          <a:noFill/>
          <a:ln>
            <a:noFill/>
          </a:ln>
        </p:spPr>
      </p:pic>
      <p:sp>
        <p:nvSpPr>
          <p:cNvPr id="87" name="Google Shape;87;p17"/>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sp>
        <p:nvSpPr>
          <p:cNvPr id="88" name="Google Shape;88;p17"/>
          <p:cNvSpPr/>
          <p:nvPr/>
        </p:nvSpPr>
        <p:spPr>
          <a:xfrm>
            <a:off x="4478705" y="2433251"/>
            <a:ext cx="186600" cy="2769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 sz="1400" b="0" i="0" u="none" strike="noStrike" cap="none">
                <a:solidFill>
                  <a:srgbClr val="000000"/>
                </a:solidFill>
                <a:latin typeface="Arial"/>
                <a:ea typeface="Arial"/>
                <a:cs typeface="Arial"/>
                <a:sym typeface="Arial"/>
              </a:rPr>
              <a:t> </a:t>
            </a:r>
            <a:endParaRPr sz="1100" b="0" i="0" u="none" strike="noStrike" cap="none">
              <a:solidFill>
                <a:srgbClr val="000000"/>
              </a:solidFill>
              <a:latin typeface="Arial"/>
              <a:ea typeface="Arial"/>
              <a:cs typeface="Arial"/>
              <a:sym typeface="Arial"/>
            </a:endParaRPr>
          </a:p>
        </p:txBody>
      </p:sp>
      <p:pic>
        <p:nvPicPr>
          <p:cNvPr id="89" name="Google Shape;89;p17"/>
          <p:cNvPicPr preferRelativeResize="0"/>
          <p:nvPr/>
        </p:nvPicPr>
        <p:blipFill rotWithShape="1">
          <a:blip r:embed="rId5">
            <a:alphaModFix/>
          </a:blip>
          <a:srcRect/>
          <a:stretch/>
        </p:blipFill>
        <p:spPr>
          <a:xfrm>
            <a:off x="2333383" y="3877768"/>
            <a:ext cx="4663843" cy="47095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6"/>
          <p:cNvPicPr preferRelativeResize="0"/>
          <p:nvPr/>
        </p:nvPicPr>
        <p:blipFill>
          <a:blip r:embed="rId3">
            <a:alphaModFix/>
          </a:blip>
          <a:stretch>
            <a:fillRect/>
          </a:stretch>
        </p:blipFill>
        <p:spPr>
          <a:xfrm>
            <a:off x="0" y="1273"/>
            <a:ext cx="9144000" cy="5143501"/>
          </a:xfrm>
          <a:prstGeom prst="rect">
            <a:avLst/>
          </a:prstGeom>
          <a:noFill/>
          <a:ln>
            <a:noFill/>
          </a:ln>
        </p:spPr>
      </p:pic>
      <p:sp>
        <p:nvSpPr>
          <p:cNvPr id="5" name="Google Shape;269;p40">
            <a:extLst>
              <a:ext uri="{FF2B5EF4-FFF2-40B4-BE49-F238E27FC236}">
                <a16:creationId xmlns:a16="http://schemas.microsoft.com/office/drawing/2014/main" id="{9F014A87-6A62-5444-B22E-D92A049B7208}"/>
              </a:ext>
            </a:extLst>
          </p:cNvPr>
          <p:cNvSpPr txBox="1">
            <a:spLocks/>
          </p:cNvSpPr>
          <p:nvPr/>
        </p:nvSpPr>
        <p:spPr>
          <a:xfrm>
            <a:off x="182463" y="1166127"/>
            <a:ext cx="2990588" cy="1626874"/>
          </a:xfrm>
          <a:prstGeom prst="rect">
            <a:avLst/>
          </a:prstGeom>
          <a:noFill/>
          <a:ln>
            <a:noFill/>
          </a:ln>
        </p:spPr>
        <p:txBody>
          <a:bodyPr spcFirstLastPara="1" wrap="square" lIns="68569" tIns="34275" rIns="68569" bIns="3427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1800" dirty="0"/>
              <a:t>What is a national marine sanctuary? </a:t>
            </a:r>
            <a:br>
              <a:rPr lang="en-US" sz="1800" dirty="0"/>
            </a:br>
            <a:r>
              <a:rPr lang="en-US" sz="1800" dirty="0"/>
              <a:t>Why are they important? </a:t>
            </a:r>
            <a:br>
              <a:rPr lang="en-US" sz="1800" dirty="0"/>
            </a:br>
            <a:br>
              <a:rPr lang="en-US" sz="1800" dirty="0"/>
            </a:br>
            <a:br>
              <a:rPr lang="en-US" sz="1800" dirty="0"/>
            </a:br>
            <a:endParaRPr lang="en-US" sz="1800" dirty="0"/>
          </a:p>
        </p:txBody>
      </p:sp>
      <p:pic>
        <p:nvPicPr>
          <p:cNvPr id="6" name="Google Shape;270;p40">
            <a:extLst>
              <a:ext uri="{FF2B5EF4-FFF2-40B4-BE49-F238E27FC236}">
                <a16:creationId xmlns:a16="http://schemas.microsoft.com/office/drawing/2014/main" id="{517F396C-FA0F-6B48-9A2D-9CBEEE1295A9}"/>
              </a:ext>
            </a:extLst>
          </p:cNvPr>
          <p:cNvPicPr preferRelativeResize="0"/>
          <p:nvPr/>
        </p:nvPicPr>
        <p:blipFill>
          <a:blip r:embed="rId4"/>
          <a:stretch>
            <a:fillRect/>
          </a:stretch>
        </p:blipFill>
        <p:spPr>
          <a:xfrm>
            <a:off x="3173050" y="1167399"/>
            <a:ext cx="5788487" cy="3251201"/>
          </a:xfrm>
          <a:prstGeom prst="rect">
            <a:avLst/>
          </a:prstGeom>
          <a:noFill/>
          <a:ln>
            <a:noFill/>
          </a:ln>
        </p:spPr>
      </p:pic>
      <p:sp>
        <p:nvSpPr>
          <p:cNvPr id="7" name="Google Shape;267;p40">
            <a:extLst>
              <a:ext uri="{FF2B5EF4-FFF2-40B4-BE49-F238E27FC236}">
                <a16:creationId xmlns:a16="http://schemas.microsoft.com/office/drawing/2014/main" id="{2E93BCBC-23A9-144F-B280-B3D6E0A5460A}"/>
              </a:ext>
            </a:extLst>
          </p:cNvPr>
          <p:cNvSpPr/>
          <p:nvPr/>
        </p:nvSpPr>
        <p:spPr>
          <a:xfrm>
            <a:off x="0" y="4639236"/>
            <a:ext cx="9144000" cy="504265"/>
          </a:xfrm>
          <a:prstGeom prst="rect">
            <a:avLst/>
          </a:prstGeom>
          <a:solidFill>
            <a:srgbClr val="00538D"/>
          </a:solidFill>
          <a:ln w="12700" cap="flat" cmpd="sng">
            <a:solidFill>
              <a:srgbClr val="42719B"/>
            </a:solidFill>
            <a:prstDash val="solid"/>
            <a:miter lim="800000"/>
            <a:headEnd type="none" w="sm" len="sm"/>
            <a:tailEnd type="none" w="sm" len="sm"/>
          </a:ln>
        </p:spPr>
        <p:txBody>
          <a:bodyPr spcFirstLastPara="1" wrap="square" lIns="68569" tIns="34275" rIns="68569" bIns="34275" anchor="ctr" anchorCtr="0">
            <a:noAutofit/>
          </a:bodyPr>
          <a:lstStyle/>
          <a:p>
            <a:pPr algn="ctr"/>
            <a:endParaRPr sz="1350" dirty="0">
              <a:solidFill>
                <a:schemeClr val="lt1"/>
              </a:solidFill>
              <a:latin typeface="Calibri"/>
              <a:ea typeface="Calibri"/>
              <a:cs typeface="Calibri"/>
              <a:sym typeface="Calibri"/>
            </a:endParaRPr>
          </a:p>
        </p:txBody>
      </p:sp>
      <p:sp>
        <p:nvSpPr>
          <p:cNvPr id="8" name="Google Shape;268;p40">
            <a:extLst>
              <a:ext uri="{FF2B5EF4-FFF2-40B4-BE49-F238E27FC236}">
                <a16:creationId xmlns:a16="http://schemas.microsoft.com/office/drawing/2014/main" id="{97FA3EA7-E04E-674E-B3E3-376E6B145D76}"/>
              </a:ext>
            </a:extLst>
          </p:cNvPr>
          <p:cNvSpPr txBox="1"/>
          <p:nvPr/>
        </p:nvSpPr>
        <p:spPr>
          <a:xfrm>
            <a:off x="917090" y="4695713"/>
            <a:ext cx="7309821" cy="646300"/>
          </a:xfrm>
          <a:prstGeom prst="rect">
            <a:avLst/>
          </a:prstGeom>
          <a:noFill/>
          <a:ln>
            <a:noFill/>
          </a:ln>
        </p:spPr>
        <p:txBody>
          <a:bodyPr spcFirstLastPara="1" wrap="square" lIns="68569" tIns="34275" rIns="68569" bIns="34275" anchor="t" anchorCtr="0">
            <a:spAutoFit/>
          </a:bodyPr>
          <a:lstStyle/>
          <a:p>
            <a:pPr algn="ctr"/>
            <a:r>
              <a:rPr lang="en-US" sz="2400" dirty="0">
                <a:solidFill>
                  <a:schemeClr val="lt1"/>
                </a:solidFill>
              </a:rPr>
              <a:t>sanctuaries.noaa.gov</a:t>
            </a:r>
            <a:endParaRPr sz="1050" dirty="0"/>
          </a:p>
          <a:p>
            <a:endParaRPr sz="1350" dirty="0">
              <a:solidFill>
                <a:schemeClr val="dk1"/>
              </a:solidFill>
              <a:latin typeface="Calibri"/>
              <a:ea typeface="Calibri"/>
              <a:cs typeface="Calibri"/>
              <a:sym typeface="Calibri"/>
            </a:endParaRPr>
          </a:p>
        </p:txBody>
      </p:sp>
      <p:sp>
        <p:nvSpPr>
          <p:cNvPr id="9" name="Google Shape;269;p40">
            <a:extLst>
              <a:ext uri="{FF2B5EF4-FFF2-40B4-BE49-F238E27FC236}">
                <a16:creationId xmlns:a16="http://schemas.microsoft.com/office/drawing/2014/main" id="{5DB8FA72-9A00-3642-B666-F91546F05505}"/>
              </a:ext>
            </a:extLst>
          </p:cNvPr>
          <p:cNvSpPr txBox="1">
            <a:spLocks/>
          </p:cNvSpPr>
          <p:nvPr/>
        </p:nvSpPr>
        <p:spPr>
          <a:xfrm>
            <a:off x="333065" y="2731298"/>
            <a:ext cx="2506921" cy="2139553"/>
          </a:xfrm>
          <a:prstGeom prst="rect">
            <a:avLst/>
          </a:prstGeom>
          <a:noFill/>
          <a:ln>
            <a:noFill/>
          </a:ln>
        </p:spPr>
        <p:txBody>
          <a:bodyPr spcFirstLastPara="1" wrap="square" lIns="68569" tIns="34275" rIns="68569" bIns="34275" anchor="t" anchorCtr="0">
            <a:normAutofit fontScale="82500" lnSpcReduction="20000"/>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1pPr>
            <a:lvl2pPr marR="0" lvl="1"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rgbClr val="000000"/>
              </a:buClr>
              <a:buSzPts val="1400"/>
              <a:buFont typeface="Arial"/>
              <a:buNone/>
              <a:defRPr sz="4600" b="0" i="0" u="none" strike="noStrike" cap="none">
                <a:solidFill>
                  <a:schemeClr val="lt1"/>
                </a:solidFill>
                <a:latin typeface="Arial"/>
                <a:ea typeface="Arial"/>
                <a:cs typeface="Arial"/>
                <a:sym typeface="Arial"/>
              </a:defRPr>
            </a:lvl9pPr>
          </a:lstStyle>
          <a:p>
            <a:pPr algn="l">
              <a:lnSpc>
                <a:spcPct val="140000"/>
              </a:lnSpc>
              <a:buClr>
                <a:schemeClr val="lt1"/>
              </a:buClr>
              <a:buSzPct val="100000"/>
            </a:pPr>
            <a:r>
              <a:rPr lang="en-US" sz="1700" dirty="0"/>
              <a:t>A national marine sanctuary is an area that allows important ocean resources to be protected for now and future generations.</a:t>
            </a:r>
            <a:br>
              <a:rPr lang="en-US" sz="1500" dirty="0"/>
            </a:br>
            <a:br>
              <a:rPr lang="en-US" sz="1500" dirty="0"/>
            </a:br>
            <a:br>
              <a:rPr lang="en-US" sz="1500" dirty="0"/>
            </a:br>
            <a:endParaRPr lang="en-US" sz="1500" dirty="0"/>
          </a:p>
        </p:txBody>
      </p:sp>
    </p:spTree>
    <p:extLst>
      <p:ext uri="{BB962C8B-B14F-4D97-AF65-F5344CB8AC3E}">
        <p14:creationId xmlns:p14="http://schemas.microsoft.com/office/powerpoint/2010/main" val="2525067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9"/>
          <p:cNvPicPr preferRelativeResize="0"/>
          <p:nvPr/>
        </p:nvPicPr>
        <p:blipFill>
          <a:blip r:embed="rId3">
            <a:alphaModFix/>
          </a:blip>
          <a:stretch>
            <a:fillRect/>
          </a:stretch>
        </p:blipFill>
        <p:spPr>
          <a:xfrm>
            <a:off x="0" y="0"/>
            <a:ext cx="9144000" cy="5143501"/>
          </a:xfrm>
          <a:prstGeom prst="rect">
            <a:avLst/>
          </a:prstGeom>
          <a:noFill/>
          <a:ln>
            <a:noFill/>
          </a:ln>
        </p:spPr>
      </p:pic>
      <p:sp>
        <p:nvSpPr>
          <p:cNvPr id="105" name="Google Shape;105;p19"/>
          <p:cNvSpPr txBox="1"/>
          <p:nvPr/>
        </p:nvSpPr>
        <p:spPr>
          <a:xfrm>
            <a:off x="476775" y="218300"/>
            <a:ext cx="6972300" cy="86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a:p>
            <a:pPr marL="0" lvl="0" indent="0" algn="l" rtl="0">
              <a:spcBef>
                <a:spcPts val="0"/>
              </a:spcBef>
              <a:spcAft>
                <a:spcPts val="0"/>
              </a:spcAft>
              <a:buNone/>
            </a:pPr>
            <a:r>
              <a:rPr lang="en" sz="2200">
                <a:solidFill>
                  <a:schemeClr val="lt1"/>
                </a:solidFill>
              </a:rPr>
              <a:t> </a:t>
            </a:r>
            <a:endParaRPr sz="2500">
              <a:solidFill>
                <a:srgbClr val="FFFFFF"/>
              </a:solidFill>
            </a:endParaRPr>
          </a:p>
        </p:txBody>
      </p:sp>
      <p:sp>
        <p:nvSpPr>
          <p:cNvPr id="106" name="Google Shape;106;p19"/>
          <p:cNvSpPr txBox="1"/>
          <p:nvPr/>
        </p:nvSpPr>
        <p:spPr>
          <a:xfrm>
            <a:off x="130275" y="1145400"/>
            <a:ext cx="5256600" cy="14265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140000"/>
              </a:lnSpc>
              <a:spcBef>
                <a:spcPts val="0"/>
              </a:spcBef>
              <a:spcAft>
                <a:spcPts val="0"/>
              </a:spcAft>
              <a:buNone/>
            </a:pPr>
            <a:r>
              <a:rPr lang="en" sz="8400" b="1" dirty="0">
                <a:solidFill>
                  <a:srgbClr val="FFFFFF"/>
                </a:solidFill>
              </a:rPr>
              <a:t>What resources does Gray's Reef National Marine Sanctuary protect?  </a:t>
            </a:r>
            <a:r>
              <a:rPr lang="en" sz="8000" dirty="0">
                <a:solidFill>
                  <a:srgbClr val="FFFFFF"/>
                </a:solidFill>
              </a:rPr>
              <a:t> </a:t>
            </a:r>
            <a:br>
              <a:rPr lang="en" sz="2400" dirty="0">
                <a:solidFill>
                  <a:srgbClr val="FFFFFF"/>
                </a:solidFill>
              </a:rPr>
            </a:br>
            <a:br>
              <a:rPr lang="en" sz="2000" dirty="0">
                <a:solidFill>
                  <a:srgbClr val="FFFFFF"/>
                </a:solidFill>
              </a:rPr>
            </a:br>
            <a:br>
              <a:rPr lang="en" sz="2000" dirty="0">
                <a:solidFill>
                  <a:srgbClr val="FFFFFF"/>
                </a:solidFill>
              </a:rPr>
            </a:br>
            <a:endParaRPr sz="2000" dirty="0">
              <a:solidFill>
                <a:srgbClr val="FFFFFF"/>
              </a:solidFill>
            </a:endParaRPr>
          </a:p>
        </p:txBody>
      </p:sp>
      <p:sp>
        <p:nvSpPr>
          <p:cNvPr id="107" name="Google Shape;107;p19"/>
          <p:cNvSpPr txBox="1"/>
          <p:nvPr/>
        </p:nvSpPr>
        <p:spPr>
          <a:xfrm>
            <a:off x="275724" y="2065200"/>
            <a:ext cx="4962481" cy="3200846"/>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0"/>
              </a:spcBef>
              <a:spcAft>
                <a:spcPts val="0"/>
              </a:spcAft>
              <a:buClr>
                <a:schemeClr val="dk1"/>
              </a:buClr>
              <a:buSzPts val="1100"/>
              <a:buFont typeface="Arial"/>
              <a:buNone/>
            </a:pPr>
            <a:r>
              <a:rPr lang="en" sz="2000" dirty="0">
                <a:solidFill>
                  <a:schemeClr val="lt1"/>
                </a:solidFill>
              </a:rPr>
              <a:t>- </a:t>
            </a:r>
            <a:r>
              <a:rPr lang="en" sz="2000" b="1" dirty="0">
                <a:solidFill>
                  <a:schemeClr val="lt1"/>
                </a:solidFill>
              </a:rPr>
              <a:t>ecosystems</a:t>
            </a:r>
            <a:r>
              <a:rPr lang="en" sz="2000" dirty="0">
                <a:solidFill>
                  <a:schemeClr val="lt1"/>
                </a:solidFill>
              </a:rPr>
              <a:t>: live-bottom reef </a:t>
            </a:r>
            <a:endParaRPr sz="2000" dirty="0">
              <a:solidFill>
                <a:schemeClr val="lt1"/>
              </a:solidFill>
            </a:endParaRPr>
          </a:p>
          <a:p>
            <a:pPr marL="0" lvl="0" indent="0" algn="l" rtl="0">
              <a:lnSpc>
                <a:spcPct val="140000"/>
              </a:lnSpc>
              <a:spcBef>
                <a:spcPts val="0"/>
              </a:spcBef>
              <a:spcAft>
                <a:spcPts val="0"/>
              </a:spcAft>
              <a:buClr>
                <a:schemeClr val="dk1"/>
              </a:buClr>
              <a:buSzPts val="1100"/>
              <a:buFont typeface="Arial"/>
              <a:buNone/>
            </a:pPr>
            <a:r>
              <a:rPr lang="en" sz="2000" dirty="0">
                <a:solidFill>
                  <a:schemeClr val="lt1"/>
                </a:solidFill>
              </a:rPr>
              <a:t>- </a:t>
            </a:r>
            <a:r>
              <a:rPr lang="en" sz="2000" b="1" dirty="0">
                <a:solidFill>
                  <a:schemeClr val="lt1"/>
                </a:solidFill>
              </a:rPr>
              <a:t>organisms</a:t>
            </a:r>
            <a:r>
              <a:rPr lang="en" sz="2000" dirty="0">
                <a:solidFill>
                  <a:schemeClr val="lt1"/>
                </a:solidFill>
              </a:rPr>
              <a:t>: invertebrates, loggerhead sea turtles, North Atlantic right whales, many fish</a:t>
            </a:r>
            <a:endParaRPr sz="2000" dirty="0">
              <a:solidFill>
                <a:schemeClr val="lt1"/>
              </a:solidFill>
            </a:endParaRPr>
          </a:p>
          <a:p>
            <a:pPr marL="0" lvl="0" indent="0" algn="l" rtl="0">
              <a:lnSpc>
                <a:spcPct val="140000"/>
              </a:lnSpc>
              <a:spcBef>
                <a:spcPts val="0"/>
              </a:spcBef>
              <a:spcAft>
                <a:spcPts val="0"/>
              </a:spcAft>
              <a:buClr>
                <a:schemeClr val="dk1"/>
              </a:buClr>
              <a:buSzPts val="1100"/>
              <a:buFont typeface="Arial"/>
              <a:buNone/>
            </a:pPr>
            <a:r>
              <a:rPr lang="en" sz="2000" dirty="0">
                <a:solidFill>
                  <a:schemeClr val="lt1"/>
                </a:solidFill>
              </a:rPr>
              <a:t>- </a:t>
            </a:r>
            <a:r>
              <a:rPr lang="en" sz="2000" b="1" dirty="0">
                <a:solidFill>
                  <a:schemeClr val="lt1"/>
                </a:solidFill>
              </a:rPr>
              <a:t>other resources</a:t>
            </a:r>
            <a:r>
              <a:rPr lang="en" sz="2000" dirty="0">
                <a:solidFill>
                  <a:schemeClr val="lt1"/>
                </a:solidFill>
              </a:rPr>
              <a:t>: recreational and commercial fisheries, important research area</a:t>
            </a:r>
            <a:endParaRPr sz="2000" dirty="0"/>
          </a:p>
        </p:txBody>
      </p:sp>
      <p:pic>
        <p:nvPicPr>
          <p:cNvPr id="109" name="Google Shape;109;p19">
            <a:hlinkClick r:id="rId4"/>
          </p:cNvPr>
          <p:cNvPicPr preferRelativeResize="0"/>
          <p:nvPr/>
        </p:nvPicPr>
        <p:blipFill rotWithShape="1">
          <a:blip r:embed="rId5">
            <a:alphaModFix/>
          </a:blip>
          <a:srcRect/>
          <a:stretch/>
        </p:blipFill>
        <p:spPr>
          <a:xfrm>
            <a:off x="5139486" y="1009644"/>
            <a:ext cx="3468900" cy="2590500"/>
          </a:xfrm>
          <a:prstGeom prst="rect">
            <a:avLst/>
          </a:prstGeom>
          <a:noFill/>
          <a:ln>
            <a:noFill/>
          </a:ln>
        </p:spPr>
      </p:pic>
      <p:pic>
        <p:nvPicPr>
          <p:cNvPr id="108" name="Google Shape;108;p19"/>
          <p:cNvPicPr preferRelativeResize="0">
            <a:picLocks noChangeAspect="1"/>
          </p:cNvPicPr>
          <p:nvPr/>
        </p:nvPicPr>
        <p:blipFill rotWithShape="1">
          <a:blip r:embed="rId6">
            <a:alphaModFix/>
          </a:blip>
          <a:srcRect l="7686" t="10843" r="18091" b="15780"/>
          <a:stretch/>
        </p:blipFill>
        <p:spPr>
          <a:xfrm>
            <a:off x="6273209" y="3286033"/>
            <a:ext cx="2947923" cy="193994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pic>
        <p:nvPicPr>
          <p:cNvPr id="114" name="Google Shape;114;p20"/>
          <p:cNvPicPr preferRelativeResize="0"/>
          <p:nvPr/>
        </p:nvPicPr>
        <p:blipFill>
          <a:blip r:embed="rId5">
            <a:alphaModFix/>
          </a:blip>
          <a:stretch>
            <a:fillRect/>
          </a:stretch>
        </p:blipFill>
        <p:spPr>
          <a:xfrm>
            <a:off x="0" y="0"/>
            <a:ext cx="9136072" cy="5143501"/>
          </a:xfrm>
          <a:prstGeom prst="rect">
            <a:avLst/>
          </a:prstGeom>
          <a:noFill/>
          <a:ln>
            <a:noFill/>
          </a:ln>
        </p:spPr>
      </p:pic>
      <p:sp>
        <p:nvSpPr>
          <p:cNvPr id="115" name="Google Shape;115;p20"/>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16" name="Google Shape;116;p20"/>
          <p:cNvSpPr txBox="1"/>
          <p:nvPr/>
        </p:nvSpPr>
        <p:spPr>
          <a:xfrm>
            <a:off x="435600" y="1102125"/>
            <a:ext cx="4670400" cy="3529397"/>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b="1" dirty="0">
                <a:solidFill>
                  <a:schemeClr val="lt1"/>
                </a:solidFill>
              </a:rPr>
              <a:t>Where is Gray’s Reef </a:t>
            </a:r>
            <a:endParaRPr sz="2100" b="1" dirty="0">
              <a:solidFill>
                <a:schemeClr val="lt1"/>
              </a:solidFill>
            </a:endParaRPr>
          </a:p>
          <a:p>
            <a:pPr marL="0" lvl="0" indent="0" algn="l" rtl="0">
              <a:lnSpc>
                <a:spcPct val="115000"/>
              </a:lnSpc>
              <a:spcBef>
                <a:spcPts val="0"/>
              </a:spcBef>
              <a:spcAft>
                <a:spcPts val="0"/>
              </a:spcAft>
              <a:buNone/>
            </a:pPr>
            <a:r>
              <a:rPr lang="en" sz="2100" b="1" dirty="0">
                <a:solidFill>
                  <a:schemeClr val="lt1"/>
                </a:solidFill>
              </a:rPr>
              <a:t>National Marine Sanctuary?</a:t>
            </a:r>
            <a:endParaRPr sz="2100" b="1" dirty="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dirty="0">
                <a:solidFill>
                  <a:schemeClr val="lt1"/>
                </a:solidFill>
              </a:rPr>
              <a:t>Georgia’s southeast coast</a:t>
            </a:r>
            <a:endParaRPr sz="2100" dirty="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dirty="0">
                <a:solidFill>
                  <a:schemeClr val="lt1"/>
                </a:solidFill>
              </a:rPr>
              <a:t>located within the South Atlantic Bight</a:t>
            </a:r>
            <a:endParaRPr sz="2100" dirty="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dirty="0">
                <a:solidFill>
                  <a:schemeClr val="lt1"/>
                </a:solidFill>
              </a:rPr>
              <a:t>mix of temperate and tropical waters</a:t>
            </a:r>
            <a:endParaRPr sz="2100" dirty="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dirty="0">
                <a:solidFill>
                  <a:schemeClr val="lt1"/>
                </a:solidFill>
              </a:rPr>
              <a:t>high amount of live-bottom reef</a:t>
            </a:r>
            <a:endParaRPr sz="2100" dirty="0">
              <a:solidFill>
                <a:schemeClr val="lt1"/>
              </a:solidFill>
            </a:endParaRPr>
          </a:p>
          <a:p>
            <a:pPr marL="457200" lvl="0" indent="-361950" algn="l" rtl="0">
              <a:lnSpc>
                <a:spcPct val="115000"/>
              </a:lnSpc>
              <a:spcBef>
                <a:spcPts val="0"/>
              </a:spcBef>
              <a:spcAft>
                <a:spcPts val="0"/>
              </a:spcAft>
              <a:buClr>
                <a:schemeClr val="lt1"/>
              </a:buClr>
              <a:buSzPts val="2100"/>
              <a:buChar char="-"/>
            </a:pPr>
            <a:r>
              <a:rPr lang="en" sz="2100" dirty="0">
                <a:solidFill>
                  <a:schemeClr val="lt1"/>
                </a:solidFill>
              </a:rPr>
              <a:t>high species diversity</a:t>
            </a:r>
            <a:endParaRPr sz="2100" dirty="0">
              <a:solidFill>
                <a:schemeClr val="lt1"/>
              </a:solidFill>
            </a:endParaRPr>
          </a:p>
        </p:txBody>
      </p:sp>
      <p:pic>
        <p:nvPicPr>
          <p:cNvPr id="117" name="Google Shape;117;p20"/>
          <p:cNvPicPr preferRelativeResize="0"/>
          <p:nvPr/>
        </p:nvPicPr>
        <p:blipFill>
          <a:blip r:embed="rId6">
            <a:alphaModFix/>
          </a:blip>
          <a:stretch>
            <a:fillRect/>
          </a:stretch>
        </p:blipFill>
        <p:spPr>
          <a:xfrm>
            <a:off x="5357300" y="968075"/>
            <a:ext cx="3187550" cy="4041375"/>
          </a:xfrm>
          <a:prstGeom prst="rect">
            <a:avLst/>
          </a:prstGeom>
          <a:noFill/>
          <a:ln>
            <a:noFill/>
          </a:ln>
        </p:spPr>
      </p:pic>
      <p:pic>
        <p:nvPicPr>
          <p:cNvPr id="2" name="wk148-grays-reef-national-marine-sanctuary.mp4">
            <a:hlinkClick r:id="" action="ppaction://media"/>
            <a:extLst>
              <a:ext uri="{FF2B5EF4-FFF2-40B4-BE49-F238E27FC236}">
                <a16:creationId xmlns:a16="http://schemas.microsoft.com/office/drawing/2014/main" id="{CDE8808A-1048-A647-A1F5-CED5AA9CDB2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6">
                                            <p:txEl>
                                              <p:pRg st="3" end="3"/>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6">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6">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6">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1143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7" fill="hold" display="0">
                  <p:stCondLst>
                    <p:cond delay="indefinite"/>
                  </p:stCondLst>
                </p:cTn>
                <p:tgtEl>
                  <p:spTgt spid="2"/>
                </p:tgtEl>
              </p:cMediaNode>
            </p:video>
            <p:seq concurrent="1" nextAc="seek">
              <p:cTn id="28" restart="whenNotActive" fill="hold" evtFilter="cancelBubble" nodeType="interactiveSeq">
                <p:stCondLst>
                  <p:cond evt="onClick" delay="0">
                    <p:tgtEl>
                      <p:spTgt spid="2"/>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pic>
        <p:nvPicPr>
          <p:cNvPr id="122" name="Google Shape;122;p21"/>
          <p:cNvPicPr preferRelativeResize="0"/>
          <p:nvPr/>
        </p:nvPicPr>
        <p:blipFill>
          <a:blip r:embed="rId3">
            <a:alphaModFix/>
          </a:blip>
          <a:stretch>
            <a:fillRect/>
          </a:stretch>
        </p:blipFill>
        <p:spPr>
          <a:xfrm>
            <a:off x="-12077" y="0"/>
            <a:ext cx="9169414" cy="5143501"/>
          </a:xfrm>
          <a:prstGeom prst="rect">
            <a:avLst/>
          </a:prstGeom>
          <a:noFill/>
          <a:ln>
            <a:noFill/>
          </a:ln>
        </p:spPr>
      </p:pic>
      <p:sp>
        <p:nvSpPr>
          <p:cNvPr id="123" name="Google Shape;123;p21"/>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24" name="Google Shape;124;p21"/>
          <p:cNvSpPr txBox="1"/>
          <p:nvPr/>
        </p:nvSpPr>
        <p:spPr>
          <a:xfrm>
            <a:off x="569650" y="1172775"/>
            <a:ext cx="68358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A Different Kind of Reef</a:t>
            </a:r>
            <a:endParaRPr sz="2100" b="1">
              <a:solidFill>
                <a:schemeClr val="lt1"/>
              </a:solidFill>
            </a:endParaRPr>
          </a:p>
        </p:txBody>
      </p:sp>
      <p:sp>
        <p:nvSpPr>
          <p:cNvPr id="125" name="Google Shape;125;p21"/>
          <p:cNvSpPr txBox="1"/>
          <p:nvPr/>
        </p:nvSpPr>
        <p:spPr>
          <a:xfrm>
            <a:off x="268099" y="1760125"/>
            <a:ext cx="4291825" cy="23397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Char char="-"/>
            </a:pPr>
            <a:r>
              <a:rPr lang="en" sz="2000" dirty="0">
                <a:solidFill>
                  <a:schemeClr val="lt1"/>
                </a:solidFill>
              </a:rPr>
              <a:t>made of seawater cemented particles of shells, sand, and mud</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at times above sea level</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rocky ledges interspersed with sandy areas</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at depth of 60–70 feet </a:t>
            </a:r>
            <a:endParaRPr sz="2000" dirty="0">
              <a:solidFill>
                <a:schemeClr val="lt1"/>
              </a:solidFill>
            </a:endParaRPr>
          </a:p>
        </p:txBody>
      </p:sp>
      <p:pic>
        <p:nvPicPr>
          <p:cNvPr id="126" name="Google Shape;126;p21">
            <a:hlinkClick r:id="rId4"/>
          </p:cNvPr>
          <p:cNvPicPr preferRelativeResize="0">
            <a:picLocks noChangeAspect="1"/>
          </p:cNvPicPr>
          <p:nvPr/>
        </p:nvPicPr>
        <p:blipFill rotWithShape="1">
          <a:blip r:embed="rId5">
            <a:alphaModFix/>
          </a:blip>
          <a:srcRect l="5905" t="12992" b="18505"/>
          <a:stretch/>
        </p:blipFill>
        <p:spPr>
          <a:xfrm>
            <a:off x="5533160" y="3013765"/>
            <a:ext cx="3598763" cy="2042311"/>
          </a:xfrm>
          <a:prstGeom prst="rect">
            <a:avLst/>
          </a:prstGeom>
          <a:noFill/>
          <a:ln>
            <a:noFill/>
          </a:ln>
        </p:spPr>
      </p:pic>
      <p:pic>
        <p:nvPicPr>
          <p:cNvPr id="127" name="Google Shape;127;p21">
            <a:hlinkClick r:id="rId6"/>
          </p:cNvPr>
          <p:cNvPicPr preferRelativeResize="0"/>
          <p:nvPr/>
        </p:nvPicPr>
        <p:blipFill>
          <a:blip r:embed="rId7">
            <a:alphaModFix/>
          </a:blip>
          <a:stretch>
            <a:fillRect/>
          </a:stretch>
        </p:blipFill>
        <p:spPr>
          <a:xfrm>
            <a:off x="5537309" y="1050550"/>
            <a:ext cx="3594615" cy="1963215"/>
          </a:xfrm>
          <a:prstGeom prst="rect">
            <a:avLst/>
          </a:prstGeom>
          <a:noFill/>
          <a:ln>
            <a:noFill/>
          </a:ln>
        </p:spPr>
      </p:pic>
      <p:pic>
        <p:nvPicPr>
          <p:cNvPr id="128" name="Google Shape;128;p21"/>
          <p:cNvPicPr preferRelativeResize="0"/>
          <p:nvPr/>
        </p:nvPicPr>
        <p:blipFill rotWithShape="1">
          <a:blip r:embed="rId8">
            <a:alphaModFix/>
          </a:blip>
          <a:srcRect/>
          <a:stretch/>
        </p:blipFill>
        <p:spPr>
          <a:xfrm>
            <a:off x="-12077" y="1889928"/>
            <a:ext cx="9144000" cy="19035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0"/>
                                  </p:stCondLst>
                                  <p:childTnLst>
                                    <p:set>
                                      <p:cBhvr>
                                        <p:cTn id="14" dur="1" fill="hold">
                                          <p:stCondLst>
                                            <p:cond delay="0"/>
                                          </p:stCondLst>
                                        </p:cTn>
                                        <p:tgtEl>
                                          <p:spTgt spid="1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2"/>
          <p:cNvPicPr preferRelativeResize="0"/>
          <p:nvPr/>
        </p:nvPicPr>
        <p:blipFill>
          <a:blip r:embed="rId3">
            <a:alphaModFix/>
          </a:blip>
          <a:stretch>
            <a:fillRect/>
          </a:stretch>
        </p:blipFill>
        <p:spPr>
          <a:xfrm>
            <a:off x="0" y="0"/>
            <a:ext cx="9136072" cy="5143501"/>
          </a:xfrm>
          <a:prstGeom prst="rect">
            <a:avLst/>
          </a:prstGeom>
          <a:noFill/>
          <a:ln>
            <a:noFill/>
          </a:ln>
        </p:spPr>
      </p:pic>
      <p:sp>
        <p:nvSpPr>
          <p:cNvPr id="134" name="Google Shape;134;p22"/>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sp>
        <p:nvSpPr>
          <p:cNvPr id="135" name="Google Shape;135;p22"/>
          <p:cNvSpPr txBox="1"/>
          <p:nvPr/>
        </p:nvSpPr>
        <p:spPr>
          <a:xfrm>
            <a:off x="363075" y="1206275"/>
            <a:ext cx="7142700" cy="507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100" b="1">
                <a:solidFill>
                  <a:schemeClr val="lt1"/>
                </a:solidFill>
              </a:rPr>
              <a:t>Diving in Gray’s Reef National Marine Sanctuary</a:t>
            </a:r>
            <a:endParaRPr sz="2100" b="1">
              <a:solidFill>
                <a:schemeClr val="lt1"/>
              </a:solidFill>
            </a:endParaRPr>
          </a:p>
        </p:txBody>
      </p:sp>
      <p:sp>
        <p:nvSpPr>
          <p:cNvPr id="136" name="Google Shape;136;p22"/>
          <p:cNvSpPr txBox="1"/>
          <p:nvPr/>
        </p:nvSpPr>
        <p:spPr>
          <a:xfrm>
            <a:off x="452350" y="1960225"/>
            <a:ext cx="4272300" cy="2031900"/>
          </a:xfrm>
          <a:prstGeom prst="rect">
            <a:avLst/>
          </a:prstGeom>
          <a:noFill/>
          <a:ln>
            <a:noFill/>
          </a:ln>
        </p:spPr>
        <p:txBody>
          <a:bodyPr spcFirstLastPara="1" wrap="square" lIns="91425" tIns="91425" rIns="91425" bIns="91425" anchor="t" anchorCtr="0">
            <a:spAutoFit/>
          </a:bodyPr>
          <a:lstStyle/>
          <a:p>
            <a:pPr marL="457200" lvl="0" indent="-355600" algn="l" rtl="0">
              <a:spcBef>
                <a:spcPts val="0"/>
              </a:spcBef>
              <a:spcAft>
                <a:spcPts val="0"/>
              </a:spcAft>
              <a:buClr>
                <a:schemeClr val="lt1"/>
              </a:buClr>
              <a:buSzPts val="2000"/>
              <a:buChar char="-"/>
            </a:pPr>
            <a:r>
              <a:rPr lang="en" sz="2000" dirty="0">
                <a:solidFill>
                  <a:schemeClr val="lt1"/>
                </a:solidFill>
              </a:rPr>
              <a:t>suited for advanced divers</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variable visibility, currents, and weather</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no anchoring</a:t>
            </a:r>
            <a:endParaRPr sz="2000" dirty="0">
              <a:solidFill>
                <a:schemeClr val="lt1"/>
              </a:solidFill>
            </a:endParaRPr>
          </a:p>
          <a:p>
            <a:pPr marL="457200" lvl="0" indent="-355600" algn="l" rtl="0">
              <a:spcBef>
                <a:spcPts val="0"/>
              </a:spcBef>
              <a:spcAft>
                <a:spcPts val="0"/>
              </a:spcAft>
              <a:buClr>
                <a:schemeClr val="lt1"/>
              </a:buClr>
              <a:buSzPts val="2000"/>
              <a:buChar char="-"/>
            </a:pPr>
            <a:r>
              <a:rPr lang="en" sz="2000" dirty="0">
                <a:solidFill>
                  <a:schemeClr val="lt1"/>
                </a:solidFill>
              </a:rPr>
              <a:t>regulations protect North Atlantic right whales</a:t>
            </a:r>
            <a:endParaRPr sz="2000" dirty="0">
              <a:solidFill>
                <a:schemeClr val="lt1"/>
              </a:solidFill>
            </a:endParaRPr>
          </a:p>
        </p:txBody>
      </p:sp>
      <p:pic>
        <p:nvPicPr>
          <p:cNvPr id="137" name="Google Shape;137;p22">
            <a:hlinkClick r:id="rId4"/>
          </p:cNvPr>
          <p:cNvPicPr preferRelativeResize="0"/>
          <p:nvPr/>
        </p:nvPicPr>
        <p:blipFill>
          <a:blip r:embed="rId5">
            <a:alphaModFix/>
          </a:blip>
          <a:stretch>
            <a:fillRect/>
          </a:stretch>
        </p:blipFill>
        <p:spPr>
          <a:xfrm>
            <a:off x="4844386" y="1848775"/>
            <a:ext cx="4272300" cy="30310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3"/>
          <p:cNvPicPr preferRelativeResize="0"/>
          <p:nvPr/>
        </p:nvPicPr>
        <p:blipFill>
          <a:blip r:embed="rId3">
            <a:alphaModFix/>
          </a:blip>
          <a:stretch>
            <a:fillRect/>
          </a:stretch>
        </p:blipFill>
        <p:spPr>
          <a:xfrm>
            <a:off x="0" y="0"/>
            <a:ext cx="9136072" cy="5143501"/>
          </a:xfrm>
          <a:prstGeom prst="rect">
            <a:avLst/>
          </a:prstGeom>
          <a:noFill/>
          <a:ln>
            <a:noFill/>
          </a:ln>
        </p:spPr>
      </p:pic>
      <p:sp>
        <p:nvSpPr>
          <p:cNvPr id="143" name="Google Shape;143;p23"/>
          <p:cNvSpPr txBox="1"/>
          <p:nvPr/>
        </p:nvSpPr>
        <p:spPr>
          <a:xfrm>
            <a:off x="363075" y="263675"/>
            <a:ext cx="76341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200" b="1">
                <a:solidFill>
                  <a:schemeClr val="lt1"/>
                </a:solidFill>
              </a:rPr>
              <a:t>Gray’s Reef National Marine Sanctuary</a:t>
            </a:r>
            <a:endParaRPr sz="2200" b="1">
              <a:solidFill>
                <a:schemeClr val="lt1"/>
              </a:solidFill>
            </a:endParaRPr>
          </a:p>
        </p:txBody>
      </p:sp>
      <p:pic>
        <p:nvPicPr>
          <p:cNvPr id="144" name="Google Shape;144;p23" descr="Each year, the NOAA ship Nancy Foster visits Gray's Reef National Marine Sanctuary to support a variety of sanctuary science missions. One such project involves studying the movement of commercially and recreationally important grouper and snapper using tags." title="Gray's Reef National Marine Sanctuary Fish Tagging Study">
            <a:hlinkClick r:id="rId4"/>
          </p:cNvPr>
          <p:cNvPicPr preferRelativeResize="0"/>
          <p:nvPr/>
        </p:nvPicPr>
        <p:blipFill>
          <a:blip r:embed="rId5">
            <a:alphaModFix/>
          </a:blip>
          <a:stretch>
            <a:fillRect/>
          </a:stretch>
        </p:blipFill>
        <p:spPr>
          <a:xfrm>
            <a:off x="1712448" y="860119"/>
            <a:ext cx="5711176" cy="4283381"/>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1085</TotalTime>
  <Words>2794</Words>
  <Application>Microsoft Macintosh PowerPoint</Application>
  <PresentationFormat>On-screen Show (16:9)</PresentationFormat>
  <Paragraphs>198</Paragraphs>
  <Slides>18</Slides>
  <Notes>18</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18</vt:i4>
      </vt:variant>
    </vt:vector>
  </HeadingPairs>
  <TitlesOfParts>
    <vt:vector size="21" baseType="lpstr">
      <vt:lpstr>Arial</vt:lpstr>
      <vt:lpstr>Calibri</vt:lpstr>
      <vt:lpstr>Simple Light</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Dayna McLaughlin</cp:lastModifiedBy>
  <cp:revision>8</cp:revision>
  <dcterms:modified xsi:type="dcterms:W3CDTF">2023-01-27T14:55:23Z</dcterms:modified>
</cp:coreProperties>
</file>