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271" r:id="rId2"/>
    <p:sldId id="300" r:id="rId3"/>
    <p:sldId id="318" r:id="rId4"/>
    <p:sldId id="303" r:id="rId5"/>
    <p:sldId id="305" r:id="rId6"/>
    <p:sldId id="306" r:id="rId7"/>
    <p:sldId id="317" r:id="rId8"/>
    <p:sldId id="302" r:id="rId9"/>
    <p:sldId id="282" r:id="rId10"/>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ies Tumolo" initials="" lastIdx="1" clrIdx="0"/>
  <p:cmAuthor id="2" name="Nancy Diersing" initials="" lastIdx="5" clrIdx="1"/>
  <p:cmAuthor id="3" name="Microsoft Office User" initials="MOU" lastIdx="4"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A8"/>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87" autoAdjust="0"/>
    <p:restoredTop sz="72925" autoAdjust="0"/>
  </p:normalViewPr>
  <p:slideViewPr>
    <p:cSldViewPr>
      <p:cViewPr varScale="1">
        <p:scale>
          <a:sx n="91" d="100"/>
          <a:sy n="91" d="100"/>
        </p:scale>
        <p:origin x="2120" y="192"/>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D361577-506C-174D-90F9-42B07D2AFF4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462A08FD-A50B-AE4C-9603-860137895542}"/>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A46242FB-A9E4-564D-8455-6A9AF5EE7256}"/>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C0C6EA6B-B293-7B4C-B7AD-D90D85C59B97}"/>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E5701675-0FE9-3E47-9D54-7154F95F032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3691FB0-DA77-C544-9B5B-4390B9D2C68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3075" name="Rectangle 3">
            <a:extLst>
              <a:ext uri="{FF2B5EF4-FFF2-40B4-BE49-F238E27FC236}">
                <a16:creationId xmlns:a16="http://schemas.microsoft.com/office/drawing/2014/main" id="{B02D5E1C-353D-0746-9160-B61258D24C9B}"/>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3316" name="Rectangle 4">
            <a:extLst>
              <a:ext uri="{FF2B5EF4-FFF2-40B4-BE49-F238E27FC236}">
                <a16:creationId xmlns:a16="http://schemas.microsoft.com/office/drawing/2014/main" id="{08B68AAA-8053-864D-8A9B-5FD88998DAC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95644275-B881-D04C-A1C9-01736B834A9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9D906D5C-929B-FE46-AFEF-AC00BA0155C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3079" name="Rectangle 7">
            <a:extLst>
              <a:ext uri="{FF2B5EF4-FFF2-40B4-BE49-F238E27FC236}">
                <a16:creationId xmlns:a16="http://schemas.microsoft.com/office/drawing/2014/main" id="{4349EDF3-58E0-9540-A127-2F0ABA945BA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B6F436E4-BF29-054B-B995-8C71B591D47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msthunderbay.blob.core.windows.net/thunderbay-prod/media/archive/images/tbnms_expan_map1.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hunderbaywrecks.com/wrecks/monohanset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pa.gov/greatlakes/invasive-species-great-lake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flatheadlakers.org/programsissues/thwarting-aquatic-invaders/zebra-mussels-other-invaders/" TargetMode="External"/><Relationship Id="rId5" Type="http://schemas.openxmlformats.org/officeDocument/2006/relationships/hyperlink" Target="https://www.watershedcouncil.org/zebra-mussels.html" TargetMode="External"/><Relationship Id="rId4" Type="http://schemas.openxmlformats.org/officeDocument/2006/relationships/hyperlink" Target="https://sanctuaries.noaa.gov/science/sentinel-site-program/thunder-bay/invasive-species.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as.er.usgs.gov/queries/SpeciesAnimatedMap.aspx?speciesID=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anctuaries.noaa.gov/vr/thunder-ba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A81788EE-3F82-4047-96DA-41DC934233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A779C7-BE28-1F43-B1FB-02893E3FE308}" type="slidenum">
              <a:rPr lang="en-US" altLang="en-US" sz="1200"/>
              <a:pPr/>
              <a:t>1</a:t>
            </a:fld>
            <a:endParaRPr lang="en-US" altLang="en-US" sz="1200"/>
          </a:p>
        </p:txBody>
      </p:sp>
      <p:sp>
        <p:nvSpPr>
          <p:cNvPr id="16386" name="Rectangle 1026">
            <a:extLst>
              <a:ext uri="{FF2B5EF4-FFF2-40B4-BE49-F238E27FC236}">
                <a16:creationId xmlns:a16="http://schemas.microsoft.com/office/drawing/2014/main" id="{9BFB7CD8-A9E9-7341-B301-643E1633471C}"/>
              </a:ext>
            </a:extLst>
          </p:cNvPr>
          <p:cNvSpPr>
            <a:spLocks noGrp="1" noRot="1" noChangeAspect="1" noChangeArrowheads="1" noTextEdit="1"/>
          </p:cNvSpPr>
          <p:nvPr>
            <p:ph type="sldImg"/>
          </p:nvPr>
        </p:nvSpPr>
        <p:spPr>
          <a:ln/>
        </p:spPr>
      </p:sp>
      <p:sp>
        <p:nvSpPr>
          <p:cNvPr id="16387" name="Rectangle 1027">
            <a:extLst>
              <a:ext uri="{FF2B5EF4-FFF2-40B4-BE49-F238E27FC236}">
                <a16:creationId xmlns:a16="http://schemas.microsoft.com/office/drawing/2014/main" id="{671F1056-EA18-7843-B274-FEF6E5A5BB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Welcome slide, can introduce self here.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22FA9580-6F27-0347-B1E5-FBD240671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BF740A-81BF-FE44-8C18-59C19D78F02E}" type="slidenum">
              <a:rPr lang="en-US" altLang="en-US" sz="1200"/>
              <a:pPr/>
              <a:t>2</a:t>
            </a:fld>
            <a:endParaRPr lang="en-US" altLang="en-US" sz="1200"/>
          </a:p>
        </p:txBody>
      </p:sp>
      <p:sp>
        <p:nvSpPr>
          <p:cNvPr id="18434" name="Rectangle 2">
            <a:extLst>
              <a:ext uri="{FF2B5EF4-FFF2-40B4-BE49-F238E27FC236}">
                <a16:creationId xmlns:a16="http://schemas.microsoft.com/office/drawing/2014/main" id="{44221120-6DB2-2148-8BDE-80CCA0CC2E77}"/>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38C97998-07FF-F441-8C4F-D30B624D72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History</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Located in northwestern Lake Huron, Thunder Bay is adjacent to one of the most treacherous stretches of water within the Great Lakes system. Unpredictable weather, murky fog banks, sudden gales, and rocky shoals earned the area the name "Shipwreck Alley."</a:t>
            </a:r>
          </a:p>
          <a:p>
            <a:r>
              <a:rPr lang="en-US" altLang="en-US" dirty="0">
                <a:latin typeface="Arial" panose="020B0604020202020204" pitchFamily="34" charset="0"/>
                <a:ea typeface="ＭＳ Ｐゴシック" panose="020B0600070205080204" pitchFamily="34" charset="-128"/>
              </a:rPr>
              <a:t>Managed jointly by the National Oceanic and Atmospheric Administration (NOAA) and the state of Michigan, the sanctuary preserves our rich maritime heritage through education, research, and resource protection.</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Here’s a link to an Atlas Map of Thunder Bay National Marine Sanctuary:</a:t>
            </a:r>
          </a:p>
          <a:p>
            <a:r>
              <a:rPr lang="en-US" altLang="en-US" dirty="0">
                <a:latin typeface="Arial" panose="020B0604020202020204" pitchFamily="34" charset="0"/>
                <a:ea typeface="ＭＳ Ｐゴシック" panose="020B0600070205080204" pitchFamily="34" charset="-128"/>
                <a:hlinkClick r:id="rId3"/>
              </a:rPr>
              <a:t>https://nmsthunderbay.blob.core.windows.net/thunderbay-prod/media/archive/images/tbnms_expan_map1.jpg</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Pictures Courtesy of: </a:t>
            </a:r>
          </a:p>
          <a:p>
            <a:r>
              <a:rPr lang="en-US" altLang="en-US" dirty="0">
                <a:latin typeface="Arial" panose="020B0604020202020204" pitchFamily="34" charset="0"/>
                <a:ea typeface="ＭＳ Ｐゴシック" panose="020B0600070205080204" pitchFamily="34" charset="-128"/>
              </a:rPr>
              <a:t>https://</a:t>
            </a:r>
            <a:r>
              <a:rPr lang="en-US" altLang="en-US" dirty="0" err="1">
                <a:latin typeface="Arial" panose="020B0604020202020204" pitchFamily="34" charset="0"/>
                <a:ea typeface="ＭＳ Ｐゴシック" panose="020B0600070205080204" pitchFamily="34" charset="-128"/>
              </a:rPr>
              <a:t>marinelife.noaa.gov</a:t>
            </a:r>
            <a:r>
              <a:rPr lang="en-US" altLang="en-US" dirty="0">
                <a:latin typeface="Arial" panose="020B0604020202020204" pitchFamily="34" charset="0"/>
                <a:ea typeface="ＭＳ Ｐゴシック" panose="020B0600070205080204" pitchFamily="34" charset="-128"/>
              </a:rPr>
              <a:t>/</a:t>
            </a:r>
            <a:r>
              <a:rPr lang="en-US" altLang="en-US" dirty="0" err="1">
                <a:latin typeface="Arial" panose="020B0604020202020204" pitchFamily="34" charset="0"/>
                <a:ea typeface="ＭＳ Ｐゴシック" panose="020B0600070205080204" pitchFamily="34" charset="-128"/>
              </a:rPr>
              <a:t>media_lib</a:t>
            </a:r>
            <a:r>
              <a:rPr lang="en-US" altLang="en-US" dirty="0">
                <a:latin typeface="Arial" panose="020B0604020202020204" pitchFamily="34" charset="0"/>
                <a:ea typeface="ＭＳ Ｐゴシック" panose="020B0600070205080204" pitchFamily="34" charset="-128"/>
              </a:rPr>
              <a:t>/</a:t>
            </a:r>
            <a:r>
              <a:rPr lang="en-US" altLang="en-US" dirty="0" err="1">
                <a:latin typeface="Arial" panose="020B0604020202020204" pitchFamily="34" charset="0"/>
                <a:ea typeface="ＭＳ Ｐゴシック" panose="020B0600070205080204" pitchFamily="34" charset="-128"/>
              </a:rPr>
              <a:t>preview.aspx?ID</a:t>
            </a:r>
            <a:r>
              <a:rPr lang="en-US" altLang="en-US" dirty="0">
                <a:latin typeface="Arial" panose="020B0604020202020204" pitchFamily="34" charset="0"/>
                <a:ea typeface="ＭＳ Ｐゴシック" panose="020B0600070205080204" pitchFamily="34" charset="-128"/>
              </a:rPr>
              <a:t>=12025&amp;p=</a:t>
            </a:r>
            <a:r>
              <a:rPr lang="en-US" altLang="en-US" dirty="0" err="1">
                <a:latin typeface="Arial" panose="020B0604020202020204" pitchFamily="34" charset="0"/>
                <a:ea typeface="ＭＳ Ｐゴシック" panose="020B0600070205080204" pitchFamily="34" charset="-128"/>
              </a:rPr>
              <a:t>img</a:t>
            </a:r>
            <a:r>
              <a:rPr lang="en-US" altLang="en-US" dirty="0">
                <a:latin typeface="Arial" panose="020B0604020202020204" pitchFamily="34" charset="0"/>
                <a:ea typeface="ＭＳ Ｐゴシック" panose="020B0600070205080204" pitchFamily="34" charset="-128"/>
              </a:rPr>
              <a:t> </a:t>
            </a:r>
          </a:p>
          <a:p>
            <a:r>
              <a:rPr lang="en-US" altLang="en-US" dirty="0">
                <a:latin typeface="Arial" panose="020B0604020202020204" pitchFamily="34" charset="0"/>
                <a:ea typeface="ＭＳ Ｐゴシック" panose="020B0600070205080204" pitchFamily="34" charset="-128"/>
              </a:rPr>
              <a:t>https://</a:t>
            </a:r>
            <a:r>
              <a:rPr lang="en-US" altLang="en-US" dirty="0" err="1">
                <a:latin typeface="Arial" panose="020B0604020202020204" pitchFamily="34" charset="0"/>
                <a:ea typeface="ＭＳ Ｐゴシック" panose="020B0600070205080204" pitchFamily="34" charset="-128"/>
              </a:rPr>
              <a:t>marinelife.noaa.gov</a:t>
            </a:r>
            <a:r>
              <a:rPr lang="en-US" altLang="en-US" dirty="0">
                <a:latin typeface="Arial" panose="020B0604020202020204" pitchFamily="34" charset="0"/>
                <a:ea typeface="ＭＳ Ｐゴシック" panose="020B0600070205080204" pitchFamily="34" charset="-128"/>
              </a:rPr>
              <a:t>/</a:t>
            </a:r>
            <a:r>
              <a:rPr lang="en-US" altLang="en-US" dirty="0" err="1">
                <a:latin typeface="Arial" panose="020B0604020202020204" pitchFamily="34" charset="0"/>
                <a:ea typeface="ＭＳ Ｐゴシック" panose="020B0600070205080204" pitchFamily="34" charset="-128"/>
              </a:rPr>
              <a:t>media_lib</a:t>
            </a:r>
            <a:r>
              <a:rPr lang="en-US" altLang="en-US" dirty="0">
                <a:latin typeface="Arial" panose="020B0604020202020204" pitchFamily="34" charset="0"/>
                <a:ea typeface="ＭＳ Ｐゴシック" panose="020B0600070205080204" pitchFamily="34" charset="-128"/>
              </a:rPr>
              <a:t>/</a:t>
            </a:r>
            <a:r>
              <a:rPr lang="en-US" altLang="en-US" dirty="0" err="1">
                <a:latin typeface="Arial" panose="020B0604020202020204" pitchFamily="34" charset="0"/>
                <a:ea typeface="ＭＳ Ｐゴシック" panose="020B0600070205080204" pitchFamily="34" charset="-128"/>
              </a:rPr>
              <a:t>preview.aspx?ID</a:t>
            </a:r>
            <a:r>
              <a:rPr lang="en-US" altLang="en-US" dirty="0">
                <a:latin typeface="Arial" panose="020B0604020202020204" pitchFamily="34" charset="0"/>
                <a:ea typeface="ＭＳ Ｐゴシック" panose="020B0600070205080204" pitchFamily="34" charset="-128"/>
              </a:rPr>
              <a:t>=22614&amp;p=</a:t>
            </a:r>
            <a:r>
              <a:rPr lang="en-US" altLang="en-US" dirty="0" err="1">
                <a:latin typeface="Arial" panose="020B0604020202020204" pitchFamily="34" charset="0"/>
                <a:ea typeface="ＭＳ Ｐゴシック" panose="020B0600070205080204" pitchFamily="34" charset="-128"/>
              </a:rPr>
              <a:t>img</a:t>
            </a:r>
            <a:r>
              <a:rPr lang="en-US" altLang="en-US" dirty="0">
                <a:latin typeface="Arial" panose="020B0604020202020204" pitchFamily="34" charset="0"/>
                <a:ea typeface="ＭＳ Ｐゴシック" panose="020B0600070205080204" pitchFamily="34" charset="-128"/>
              </a:rPr>
              <a:t> </a:t>
            </a:r>
            <a:br>
              <a:rPr lang="en-US" altLang="en-US" dirty="0">
                <a:latin typeface="Arial" panose="020B0604020202020204" pitchFamily="34" charset="0"/>
                <a:ea typeface="ＭＳ Ｐゴシック" panose="020B0600070205080204" pitchFamily="34" charset="-128"/>
              </a:rPr>
            </a:br>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22FA9580-6F27-0347-B1E5-FBD240671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BF740A-81BF-FE44-8C18-59C19D78F02E}" type="slidenum">
              <a:rPr lang="en-US" altLang="en-US" sz="1200"/>
              <a:pPr/>
              <a:t>3</a:t>
            </a:fld>
            <a:endParaRPr lang="en-US" altLang="en-US" sz="1200"/>
          </a:p>
        </p:txBody>
      </p:sp>
      <p:sp>
        <p:nvSpPr>
          <p:cNvPr id="18434" name="Rectangle 2">
            <a:extLst>
              <a:ext uri="{FF2B5EF4-FFF2-40B4-BE49-F238E27FC236}">
                <a16:creationId xmlns:a16="http://schemas.microsoft.com/office/drawing/2014/main" id="{44221120-6DB2-2148-8BDE-80CCA0CC2E77}"/>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38C97998-07FF-F441-8C4F-D30B624D72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Maritime Archaeology is… (read slide).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Why is Thunder Bay unique?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Fire, ice, collisions, and storms have claimed nearly 200 vessels in and around Thunder Bay, including pioneer steamboats, majestic wooden schooners, and huge steel freighters. Today, the 4,300-square-mile Thunder Bay National Marine Sanctuary protects one of America’s best-preserved and nationally significant collections of shipwrecks. Over 90 shipwrecks have been located in this area, and there may be as many as another 100 yet to be discovered. These historic sites capture dramatic moments from centuries that transformed America. As a collection, they illuminate an era of enormous national growth and remind us of risks taken and tragedies endured.</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Pictures Courtesy of: NOAA</a:t>
            </a:r>
          </a:p>
          <a:p>
            <a:r>
              <a:rPr lang="en-US" altLang="en-US" dirty="0">
                <a:latin typeface="Arial" panose="020B0604020202020204" pitchFamily="34" charset="0"/>
                <a:ea typeface="ＭＳ Ｐゴシック" panose="020B0600070205080204" pitchFamily="34" charset="-128"/>
              </a:rPr>
              <a:t>https://</a:t>
            </a:r>
            <a:r>
              <a:rPr lang="en-US" altLang="en-US" dirty="0" err="1">
                <a:latin typeface="Arial" panose="020B0604020202020204" pitchFamily="34" charset="0"/>
                <a:ea typeface="ＭＳ Ｐゴシック" panose="020B0600070205080204" pitchFamily="34" charset="-128"/>
              </a:rPr>
              <a:t>marinelife.noaa.gov</a:t>
            </a:r>
            <a:r>
              <a:rPr lang="en-US" altLang="en-US" dirty="0">
                <a:latin typeface="Arial" panose="020B0604020202020204" pitchFamily="34" charset="0"/>
                <a:ea typeface="ＭＳ Ｐゴシック" panose="020B0600070205080204" pitchFamily="34" charset="-128"/>
              </a:rPr>
              <a:t>/</a:t>
            </a:r>
            <a:r>
              <a:rPr lang="en-US" altLang="en-US" dirty="0" err="1">
                <a:latin typeface="Arial" panose="020B0604020202020204" pitchFamily="34" charset="0"/>
                <a:ea typeface="ＭＳ Ｐゴシック" panose="020B0600070205080204" pitchFamily="34" charset="-128"/>
              </a:rPr>
              <a:t>media_lib</a:t>
            </a:r>
            <a:r>
              <a:rPr lang="en-US" altLang="en-US" dirty="0">
                <a:latin typeface="Arial" panose="020B0604020202020204" pitchFamily="34" charset="0"/>
                <a:ea typeface="ＭＳ Ｐゴシック" panose="020B0600070205080204" pitchFamily="34" charset="-128"/>
              </a:rPr>
              <a:t>/</a:t>
            </a:r>
            <a:r>
              <a:rPr lang="en-US" altLang="en-US" dirty="0" err="1">
                <a:latin typeface="Arial" panose="020B0604020202020204" pitchFamily="34" charset="0"/>
                <a:ea typeface="ＭＳ Ｐゴシック" panose="020B0600070205080204" pitchFamily="34" charset="-128"/>
              </a:rPr>
              <a:t>preview.aspx?ID</a:t>
            </a:r>
            <a:r>
              <a:rPr lang="en-US" altLang="en-US" dirty="0">
                <a:latin typeface="Arial" panose="020B0604020202020204" pitchFamily="34" charset="0"/>
                <a:ea typeface="ＭＳ Ｐゴシック" panose="020B0600070205080204" pitchFamily="34" charset="-128"/>
              </a:rPr>
              <a:t>=12000&amp;p=</a:t>
            </a:r>
            <a:r>
              <a:rPr lang="en-US" altLang="en-US" dirty="0" err="1">
                <a:latin typeface="Arial" panose="020B0604020202020204" pitchFamily="34" charset="0"/>
                <a:ea typeface="ＭＳ Ｐゴシック" panose="020B0600070205080204" pitchFamily="34" charset="-128"/>
              </a:rPr>
              <a:t>img</a:t>
            </a:r>
            <a:r>
              <a:rPr lang="en-US" altLang="en-US" dirty="0">
                <a:latin typeface="Arial" panose="020B0604020202020204" pitchFamily="34" charset="0"/>
                <a:ea typeface="ＭＳ Ｐゴシック" panose="020B0600070205080204" pitchFamily="34" charset="-128"/>
              </a:rPr>
              <a:t> </a:t>
            </a:r>
          </a:p>
          <a:p>
            <a:r>
              <a:rPr lang="en-US" altLang="en-US" dirty="0">
                <a:latin typeface="Arial" panose="020B0604020202020204" pitchFamily="34" charset="0"/>
                <a:ea typeface="ＭＳ Ｐゴシック" panose="020B0600070205080204" pitchFamily="34" charset="-128"/>
              </a:rPr>
              <a:t>https://</a:t>
            </a:r>
            <a:r>
              <a:rPr lang="en-US" altLang="en-US" dirty="0" err="1">
                <a:latin typeface="Arial" panose="020B0604020202020204" pitchFamily="34" charset="0"/>
                <a:ea typeface="ＭＳ Ｐゴシック" panose="020B0600070205080204" pitchFamily="34" charset="-128"/>
              </a:rPr>
              <a:t>marinelife.noaa.gov</a:t>
            </a:r>
            <a:r>
              <a:rPr lang="en-US" altLang="en-US" dirty="0">
                <a:latin typeface="Arial" panose="020B0604020202020204" pitchFamily="34" charset="0"/>
                <a:ea typeface="ＭＳ Ｐゴシック" panose="020B0600070205080204" pitchFamily="34" charset="-128"/>
              </a:rPr>
              <a:t>/</a:t>
            </a:r>
            <a:r>
              <a:rPr lang="en-US" altLang="en-US" dirty="0" err="1">
                <a:latin typeface="Arial" panose="020B0604020202020204" pitchFamily="34" charset="0"/>
                <a:ea typeface="ＭＳ Ｐゴシック" panose="020B0600070205080204" pitchFamily="34" charset="-128"/>
              </a:rPr>
              <a:t>media_lib</a:t>
            </a:r>
            <a:r>
              <a:rPr lang="en-US" altLang="en-US" dirty="0">
                <a:latin typeface="Arial" panose="020B0604020202020204" pitchFamily="34" charset="0"/>
                <a:ea typeface="ＭＳ Ｐゴシック" panose="020B0600070205080204" pitchFamily="34" charset="-128"/>
              </a:rPr>
              <a:t>/</a:t>
            </a:r>
            <a:r>
              <a:rPr lang="en-US" altLang="en-US" dirty="0" err="1">
                <a:latin typeface="Arial" panose="020B0604020202020204" pitchFamily="34" charset="0"/>
                <a:ea typeface="ＭＳ Ｐゴシック" panose="020B0600070205080204" pitchFamily="34" charset="-128"/>
              </a:rPr>
              <a:t>preview.aspx?ID</a:t>
            </a:r>
            <a:r>
              <a:rPr lang="en-US" altLang="en-US" dirty="0">
                <a:latin typeface="Arial" panose="020B0604020202020204" pitchFamily="34" charset="0"/>
                <a:ea typeface="ＭＳ Ｐゴシック" panose="020B0600070205080204" pitchFamily="34" charset="-128"/>
              </a:rPr>
              <a:t>=12011&amp;p=</a:t>
            </a:r>
            <a:r>
              <a:rPr lang="en-US" altLang="en-US" dirty="0" err="1">
                <a:latin typeface="Arial" panose="020B0604020202020204" pitchFamily="34" charset="0"/>
                <a:ea typeface="ＭＳ Ｐゴシック" panose="020B0600070205080204" pitchFamily="34" charset="-128"/>
              </a:rPr>
              <a:t>img</a:t>
            </a:r>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https://</a:t>
            </a:r>
            <a:r>
              <a:rPr lang="en-US" altLang="en-US" dirty="0" err="1">
                <a:latin typeface="Arial" panose="020B0604020202020204" pitchFamily="34" charset="0"/>
                <a:ea typeface="ＭＳ Ｐゴシック" panose="020B0600070205080204" pitchFamily="34" charset="-128"/>
              </a:rPr>
              <a:t>marinelife.noaa.gov</a:t>
            </a:r>
            <a:r>
              <a:rPr lang="en-US" altLang="en-US" dirty="0">
                <a:latin typeface="Arial" panose="020B0604020202020204" pitchFamily="34" charset="0"/>
                <a:ea typeface="ＭＳ Ｐゴシック" panose="020B0600070205080204" pitchFamily="34" charset="-128"/>
              </a:rPr>
              <a:t>/</a:t>
            </a:r>
            <a:r>
              <a:rPr lang="en-US" altLang="en-US" dirty="0" err="1">
                <a:latin typeface="Arial" panose="020B0604020202020204" pitchFamily="34" charset="0"/>
                <a:ea typeface="ＭＳ Ｐゴシック" panose="020B0600070205080204" pitchFamily="34" charset="-128"/>
              </a:rPr>
              <a:t>media_lib</a:t>
            </a:r>
            <a:r>
              <a:rPr lang="en-US" altLang="en-US" dirty="0">
                <a:latin typeface="Arial" panose="020B0604020202020204" pitchFamily="34" charset="0"/>
                <a:ea typeface="ＭＳ Ｐゴシック" panose="020B0600070205080204" pitchFamily="34" charset="-128"/>
              </a:rPr>
              <a:t>/</a:t>
            </a:r>
            <a:r>
              <a:rPr lang="en-US" altLang="en-US" dirty="0" err="1">
                <a:latin typeface="Arial" panose="020B0604020202020204" pitchFamily="34" charset="0"/>
                <a:ea typeface="ＭＳ Ｐゴシック" panose="020B0600070205080204" pitchFamily="34" charset="-128"/>
              </a:rPr>
              <a:t>preview.aspx?ID</a:t>
            </a:r>
            <a:r>
              <a:rPr lang="en-US" altLang="en-US" dirty="0">
                <a:latin typeface="Arial" panose="020B0604020202020204" pitchFamily="34" charset="0"/>
                <a:ea typeface="ＭＳ Ｐゴシック" panose="020B0600070205080204" pitchFamily="34" charset="-128"/>
              </a:rPr>
              <a:t>=12021&amp;p=</a:t>
            </a:r>
            <a:r>
              <a:rPr lang="en-US" altLang="en-US" dirty="0" err="1">
                <a:latin typeface="Arial" panose="020B0604020202020204" pitchFamily="34" charset="0"/>
                <a:ea typeface="ＭＳ Ｐゴシック" panose="020B0600070205080204" pitchFamily="34" charset="-128"/>
              </a:rPr>
              <a:t>img</a:t>
            </a:r>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https://</a:t>
            </a:r>
            <a:r>
              <a:rPr lang="en-US" altLang="en-US" dirty="0" err="1">
                <a:latin typeface="Arial" panose="020B0604020202020204" pitchFamily="34" charset="0"/>
                <a:ea typeface="ＭＳ Ｐゴシック" panose="020B0600070205080204" pitchFamily="34" charset="-128"/>
              </a:rPr>
              <a:t>marinelife.noaa.gov</a:t>
            </a:r>
            <a:r>
              <a:rPr lang="en-US" altLang="en-US" dirty="0">
                <a:latin typeface="Arial" panose="020B0604020202020204" pitchFamily="34" charset="0"/>
                <a:ea typeface="ＭＳ Ｐゴシック" panose="020B0600070205080204" pitchFamily="34" charset="-128"/>
              </a:rPr>
              <a:t>/</a:t>
            </a:r>
            <a:r>
              <a:rPr lang="en-US" altLang="en-US" dirty="0" err="1">
                <a:latin typeface="Arial" panose="020B0604020202020204" pitchFamily="34" charset="0"/>
                <a:ea typeface="ＭＳ Ｐゴシック" panose="020B0600070205080204" pitchFamily="34" charset="-128"/>
              </a:rPr>
              <a:t>media_lib</a:t>
            </a:r>
            <a:r>
              <a:rPr lang="en-US" altLang="en-US" dirty="0">
                <a:latin typeface="Arial" panose="020B0604020202020204" pitchFamily="34" charset="0"/>
                <a:ea typeface="ＭＳ Ｐゴシック" panose="020B0600070205080204" pitchFamily="34" charset="-128"/>
              </a:rPr>
              <a:t>/</a:t>
            </a:r>
            <a:r>
              <a:rPr lang="en-US" altLang="en-US" dirty="0" err="1">
                <a:latin typeface="Arial" panose="020B0604020202020204" pitchFamily="34" charset="0"/>
                <a:ea typeface="ＭＳ Ｐゴシック" panose="020B0600070205080204" pitchFamily="34" charset="-128"/>
              </a:rPr>
              <a:t>preview.aspx?ID</a:t>
            </a:r>
            <a:r>
              <a:rPr lang="en-US" altLang="en-US" dirty="0">
                <a:latin typeface="Arial" panose="020B0604020202020204" pitchFamily="34" charset="0"/>
                <a:ea typeface="ＭＳ Ｐゴシック" panose="020B0600070205080204" pitchFamily="34" charset="-128"/>
              </a:rPr>
              <a:t>=22592&amp;p=</a:t>
            </a:r>
            <a:r>
              <a:rPr lang="en-US" altLang="en-US" dirty="0" err="1">
                <a:latin typeface="Arial" panose="020B0604020202020204" pitchFamily="34" charset="0"/>
                <a:ea typeface="ＭＳ Ｐゴシック" panose="020B0600070205080204" pitchFamily="34" charset="-128"/>
              </a:rPr>
              <a:t>img</a:t>
            </a:r>
            <a:r>
              <a:rPr lang="en-US" altLang="en-US" dirty="0">
                <a:latin typeface="Arial" panose="020B0604020202020204" pitchFamily="34" charset="0"/>
                <a:ea typeface="ＭＳ Ｐゴシック" panose="020B0600070205080204" pitchFamily="34" charset="-128"/>
              </a:rPr>
              <a:t> </a:t>
            </a:r>
          </a:p>
          <a:p>
            <a:r>
              <a:rPr lang="en-US" altLang="en-US" dirty="0">
                <a:latin typeface="Arial" panose="020B0604020202020204" pitchFamily="34" charset="0"/>
                <a:ea typeface="ＭＳ Ｐゴシック" panose="020B0600070205080204" pitchFamily="34" charset="-128"/>
              </a:rPr>
              <a:t>Insert: https://</a:t>
            </a:r>
            <a:r>
              <a:rPr lang="en-US" altLang="en-US" dirty="0" err="1">
                <a:latin typeface="Arial" panose="020B0604020202020204" pitchFamily="34" charset="0"/>
                <a:ea typeface="ＭＳ Ｐゴシック" panose="020B0600070205080204" pitchFamily="34" charset="-128"/>
              </a:rPr>
              <a:t>marinelife.noaa.gov</a:t>
            </a:r>
            <a:r>
              <a:rPr lang="en-US" altLang="en-US" dirty="0">
                <a:latin typeface="Arial" panose="020B0604020202020204" pitchFamily="34" charset="0"/>
                <a:ea typeface="ＭＳ Ｐゴシック" panose="020B0600070205080204" pitchFamily="34" charset="-128"/>
              </a:rPr>
              <a:t>/</a:t>
            </a:r>
            <a:r>
              <a:rPr lang="en-US" altLang="en-US" dirty="0" err="1">
                <a:latin typeface="Arial" panose="020B0604020202020204" pitchFamily="34" charset="0"/>
                <a:ea typeface="ＭＳ Ｐゴシック" panose="020B0600070205080204" pitchFamily="34" charset="-128"/>
              </a:rPr>
              <a:t>media_lib</a:t>
            </a:r>
            <a:r>
              <a:rPr lang="en-US" altLang="en-US" dirty="0">
                <a:latin typeface="Arial" panose="020B0604020202020204" pitchFamily="34" charset="0"/>
                <a:ea typeface="ＭＳ Ｐゴシック" panose="020B0600070205080204" pitchFamily="34" charset="-128"/>
              </a:rPr>
              <a:t>/</a:t>
            </a:r>
            <a:r>
              <a:rPr lang="en-US" altLang="en-US" dirty="0" err="1">
                <a:latin typeface="Arial" panose="020B0604020202020204" pitchFamily="34" charset="0"/>
                <a:ea typeface="ＭＳ Ｐゴシック" panose="020B0600070205080204" pitchFamily="34" charset="-128"/>
              </a:rPr>
              <a:t>preview.aspx?ID</a:t>
            </a:r>
            <a:r>
              <a:rPr lang="en-US" altLang="en-US" dirty="0">
                <a:latin typeface="Arial" panose="020B0604020202020204" pitchFamily="34" charset="0"/>
                <a:ea typeface="ＭＳ Ｐゴシック" panose="020B0600070205080204" pitchFamily="34" charset="-128"/>
              </a:rPr>
              <a:t>=22585&amp;p=</a:t>
            </a:r>
            <a:r>
              <a:rPr lang="en-US" altLang="en-US" dirty="0" err="1">
                <a:latin typeface="Arial" panose="020B0604020202020204" pitchFamily="34" charset="0"/>
                <a:ea typeface="ＭＳ Ｐゴシック" panose="020B0600070205080204" pitchFamily="34" charset="-128"/>
              </a:rPr>
              <a:t>img</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5021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EF05584C-13DA-E241-A4D7-A47BD97ED5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9E1550B-256C-2144-B2DC-7EDD8DC25A32}" type="slidenum">
              <a:rPr lang="en-US" altLang="en-US" sz="1200"/>
              <a:pPr/>
              <a:t>4</a:t>
            </a:fld>
            <a:endParaRPr lang="en-US" altLang="en-US" sz="1200"/>
          </a:p>
        </p:txBody>
      </p:sp>
      <p:sp>
        <p:nvSpPr>
          <p:cNvPr id="22530" name="Rectangle 2">
            <a:extLst>
              <a:ext uri="{FF2B5EF4-FFF2-40B4-BE49-F238E27FC236}">
                <a16:creationId xmlns:a16="http://schemas.microsoft.com/office/drawing/2014/main" id="{6004D598-4B97-9147-A816-E0F9F6E3D01A}"/>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3557B33D-6818-2C42-9F05-84422D7186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What is a Maritime Archaeology?</a:t>
            </a:r>
            <a:r>
              <a:rPr lang="en-US" altLang="en-US" b="1" dirty="0">
                <a:latin typeface="Arial" panose="020B0604020202020204" pitchFamily="34" charset="0"/>
                <a:ea typeface="ＭＳ Ｐゴシック" panose="020B0600070205080204" pitchFamily="34" charset="-128"/>
              </a:rPr>
              <a:t>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Show students the 3D video of the </a:t>
            </a:r>
            <a:r>
              <a:rPr lang="en-US" altLang="en-US" i="1" dirty="0" err="1">
                <a:latin typeface="Arial" panose="020B0604020202020204" pitchFamily="34" charset="0"/>
                <a:ea typeface="ＭＳ Ｐゴシック" panose="020B0600070205080204" pitchFamily="34" charset="-128"/>
              </a:rPr>
              <a:t>Monohansett</a:t>
            </a:r>
            <a:r>
              <a:rPr lang="en-US" altLang="en-US" dirty="0">
                <a:latin typeface="Arial" panose="020B0604020202020204" pitchFamily="34" charset="0"/>
                <a:ea typeface="ＭＳ Ｐゴシック" panose="020B0600070205080204" pitchFamily="34" charset="-128"/>
              </a:rPr>
              <a:t> shipwreck to get an idea about how maritime archaeologists study a shipwreck. </a:t>
            </a:r>
            <a:br>
              <a:rPr lang="en-US" altLang="en-US" dirty="0">
                <a:latin typeface="Arial" panose="020B0604020202020204" pitchFamily="34" charset="0"/>
                <a:ea typeface="ＭＳ Ｐゴシック" panose="020B0600070205080204" pitchFamily="34" charset="-128"/>
              </a:rPr>
            </a:br>
            <a:r>
              <a:rPr lang="en-US" altLang="en-US" dirty="0">
                <a:latin typeface="Arial" panose="020B0604020202020204" pitchFamily="34" charset="0"/>
                <a:ea typeface="ＭＳ Ｐゴシック" panose="020B0600070205080204" pitchFamily="34" charset="-128"/>
                <a:hlinkClick r:id="rId3"/>
              </a:rPr>
              <a:t>http://www.thunderbaywrecks.com/wrecks/monohansett/</a:t>
            </a:r>
            <a:r>
              <a:rPr lang="en-US" altLang="en-US" dirty="0">
                <a:latin typeface="Arial" panose="020B0604020202020204" pitchFamily="34" charset="0"/>
                <a:ea typeface="ＭＳ Ｐゴシック" panose="020B0600070205080204" pitchFamily="34" charset="-128"/>
              </a:rPr>
              <a:t> </a:t>
            </a:r>
          </a:p>
          <a:p>
            <a:br>
              <a:rPr lang="en-US" altLang="en-US" dirty="0">
                <a:latin typeface="Arial" panose="020B0604020202020204" pitchFamily="34" charset="0"/>
                <a:ea typeface="ＭＳ Ｐゴシック" panose="020B0600070205080204" pitchFamily="34" charset="-128"/>
              </a:rPr>
            </a:br>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BD44459F-0978-064E-B5AB-BCD068B343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B25E2CC-8E9F-2A40-A8A2-D73E608F3AE1}" type="slidenum">
              <a:rPr lang="en-US" altLang="en-US" sz="1200"/>
              <a:pPr/>
              <a:t>5</a:t>
            </a:fld>
            <a:endParaRPr lang="en-US" altLang="en-US" sz="1200"/>
          </a:p>
        </p:txBody>
      </p:sp>
      <p:sp>
        <p:nvSpPr>
          <p:cNvPr id="24578" name="Rectangle 2">
            <a:extLst>
              <a:ext uri="{FF2B5EF4-FFF2-40B4-BE49-F238E27FC236}">
                <a16:creationId xmlns:a16="http://schemas.microsoft.com/office/drawing/2014/main" id="{7C7A06BA-EF33-CB47-801D-4F55A016838C}"/>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FACCD7E6-5D3C-D843-B72D-FF7E8963CB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One threat to Thunder Bay National Marine Sanctuary is invasive species. What is an invasive species? What is an example of an invasive species at Thunder Bay National Marine Sanctuary?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An invasive species is a plant or animal that is foreign to an ecosystem. During the past two centuries, invasive species have significantly changed the Great Lakes ecosystem. These changes have greatly affected the economy, health, and well being of the people that rely on the system for food, water, and recreation. Once established, it is extremely difficult to control their spread. Credit: </a:t>
            </a:r>
            <a:r>
              <a:rPr lang="en-US" altLang="en-US" dirty="0">
                <a:latin typeface="Arial" panose="020B0604020202020204" pitchFamily="34" charset="0"/>
                <a:ea typeface="ＭＳ Ｐゴシック" panose="020B0600070205080204" pitchFamily="34" charset="-128"/>
                <a:hlinkClick r:id="rId3"/>
              </a:rPr>
              <a:t>https://www.epa.gov/greatlakes/invasive-species-great-lakes</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r>
              <a:rPr lang="en-US" sz="1200" b="0" i="0" kern="1200" dirty="0">
                <a:solidFill>
                  <a:schemeClr val="tx1"/>
                </a:solidFill>
                <a:effectLst/>
                <a:latin typeface="Arial" charset="0"/>
                <a:ea typeface="ＭＳ Ｐゴシック" charset="-128"/>
                <a:cs typeface="ＭＳ Ｐゴシック" charset="-128"/>
              </a:rPr>
              <a:t>Of the many invasive species in the Great Lakes, zebra and quagga mussels have had the greatest negative impact on sanctuary resources.   Additionally, other invasive species that degrade water quality have an indirect effect by potentially limiting physical access to sanctuary resources (e.g., beach closures).  While zebra mussels are mostly confined to hard objects and substrates, quagga mussels can also live and thrive on muddy or sandy bottoms and can tolerate a wider range of temperatures and water depths than zebra mussels.  Zebra and quagga mussel colonization is causing archaeological resources to deteriorate and hinders the ability to accurately and precisely conduct archaeological documentation.</a:t>
            </a:r>
          </a:p>
          <a:p>
            <a:r>
              <a:rPr lang="en-US" sz="1200" b="0" i="0" kern="1200" dirty="0">
                <a:solidFill>
                  <a:schemeClr val="tx1"/>
                </a:solidFill>
                <a:effectLst/>
                <a:latin typeface="Arial" charset="0"/>
                <a:ea typeface="ＭＳ Ｐゴシック" charset="-128"/>
                <a:cs typeface="ＭＳ Ｐゴシック" charset="-128"/>
              </a:rPr>
              <a:t>Both zebra and quagga mussels affect natural ecosystem functions by altering nutrient cycles and re-engineering physical habitat.  They are consumptive filter feeders; each mussel can filter a liter of water per day, thereby depleting the food supply for many native invertebrates, including zooplankton and benthic macroinvertebrates.  Native declines have a severe impact on the many fish species that depend on them as a food source.  Zebra and quagga mussels have an affinity for hard surfaces such as boat hulls, engines, docks, buoys, break walls, pipelines and submerged archaeological resources.  Their presence on shipwrecks and other submerged maritime archaeological sites constitutes a significant challenge for archaeologists, historians and resource managers, and in many cases reduces a site’s archaeological integrity.  Although the long-term impacts to structural integrity of shipwrecks (e.g., due to corrosion or load) is still not clear, it is reasonable to expect that some degree of physical integrity is being lost.  </a:t>
            </a:r>
          </a:p>
          <a:p>
            <a:r>
              <a:rPr lang="en-US" altLang="en-US" dirty="0">
                <a:latin typeface="Arial" panose="020B0604020202020204" pitchFamily="34" charset="0"/>
                <a:ea typeface="ＭＳ Ｐゴシック" panose="020B0600070205080204" pitchFamily="34" charset="-128"/>
              </a:rPr>
              <a:t>Credit: </a:t>
            </a:r>
            <a:r>
              <a:rPr lang="en-US" altLang="en-US" dirty="0">
                <a:latin typeface="Arial" panose="020B0604020202020204" pitchFamily="34" charset="0"/>
                <a:ea typeface="ＭＳ Ｐゴシック" panose="020B0600070205080204" pitchFamily="34" charset="-128"/>
                <a:hlinkClick r:id="rId4"/>
              </a:rPr>
              <a:t>https://sanctuaries.noaa.gov/science/sentinel-site-program/thunder-bay/invasive-species.html</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Pictures Courtesy of: </a:t>
            </a:r>
            <a:r>
              <a:rPr lang="en-US" altLang="en-US" i="1" dirty="0">
                <a:latin typeface="Arial" panose="020B0604020202020204" pitchFamily="34" charset="0"/>
                <a:ea typeface="ＭＳ Ｐゴシック" panose="020B0600070205080204" pitchFamily="34" charset="-128"/>
              </a:rPr>
              <a:t>(Michigan </a:t>
            </a:r>
            <a:r>
              <a:rPr lang="en-US" altLang="en-US" i="1" dirty="0" err="1">
                <a:latin typeface="Arial" panose="020B0604020202020204" pitchFamily="34" charset="0"/>
                <a:ea typeface="ＭＳ Ｐゴシック" panose="020B0600070205080204" pitchFamily="34" charset="-128"/>
              </a:rPr>
              <a:t>SeaGrant</a:t>
            </a:r>
            <a:r>
              <a:rPr lang="en-US" altLang="en-US" i="1" dirty="0">
                <a:latin typeface="Arial" panose="020B0604020202020204" pitchFamily="34" charset="0"/>
                <a:ea typeface="ＭＳ Ｐゴシック" panose="020B0600070205080204" pitchFamily="34" charset="-128"/>
              </a:rPr>
              <a:t>)</a:t>
            </a:r>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Photo credit: </a:t>
            </a:r>
          </a:p>
          <a:p>
            <a:r>
              <a:rPr lang="en-US" altLang="en-US" u="sng" dirty="0">
                <a:latin typeface="Arial" panose="020B0604020202020204" pitchFamily="34" charset="0"/>
                <a:ea typeface="ＭＳ Ｐゴシック" panose="020B0600070205080204" pitchFamily="34" charset="-128"/>
                <a:hlinkClick r:id="rId5"/>
              </a:rPr>
              <a:t>https://www.watershedcouncil.org/zebra-mussels.html</a:t>
            </a:r>
            <a:r>
              <a:rPr lang="en-US" altLang="en-US" dirty="0">
                <a:latin typeface="Arial" panose="020B0604020202020204" pitchFamily="34" charset="0"/>
                <a:ea typeface="ＭＳ Ｐゴシック" panose="020B0600070205080204" pitchFamily="34" charset="-128"/>
              </a:rPr>
              <a:t> </a:t>
            </a:r>
          </a:p>
          <a:p>
            <a:r>
              <a:rPr lang="en-US" altLang="en-US" dirty="0">
                <a:latin typeface="Arial" panose="020B0604020202020204" pitchFamily="34" charset="0"/>
                <a:ea typeface="ＭＳ Ｐゴシック" panose="020B0600070205080204" pitchFamily="34" charset="-128"/>
              </a:rPr>
              <a:t>Photo credit: </a:t>
            </a:r>
            <a:r>
              <a:rPr lang="en-US" altLang="en-US" u="sng" dirty="0">
                <a:latin typeface="Arial" panose="020B0604020202020204" pitchFamily="34" charset="0"/>
                <a:ea typeface="ＭＳ Ｐゴシック" panose="020B0600070205080204" pitchFamily="34" charset="-128"/>
                <a:hlinkClick r:id="rId6"/>
              </a:rPr>
              <a:t>https://flatheadlakers.org/programsissues/thwarting-aquatic-invaders/zebra-mussels-other-invaders/</a:t>
            </a:r>
            <a:r>
              <a:rPr lang="en-US" altLang="en-US" dirty="0">
                <a:latin typeface="Arial" panose="020B0604020202020204" pitchFamily="34" charset="0"/>
                <a:ea typeface="ＭＳ Ｐゴシック" panose="020B0600070205080204" pitchFamily="34" charset="-128"/>
              </a:rPr>
              <a:t> </a:t>
            </a:r>
          </a:p>
          <a:p>
            <a:br>
              <a:rPr lang="en-US" altLang="en-US" dirty="0">
                <a:latin typeface="Arial" panose="020B0604020202020204" pitchFamily="34" charset="0"/>
                <a:ea typeface="ＭＳ Ｐゴシック" panose="020B0600070205080204" pitchFamily="34" charset="-128"/>
              </a:rPr>
            </a:br>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D6C0C0AF-78B1-604F-B3CA-694913474B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77C30B-B028-E040-83FE-6F8534CE16CC}" type="slidenum">
              <a:rPr lang="en-US" altLang="en-US" sz="1200"/>
              <a:pPr/>
              <a:t>6</a:t>
            </a:fld>
            <a:endParaRPr lang="en-US" altLang="en-US" sz="1200"/>
          </a:p>
        </p:txBody>
      </p:sp>
      <p:sp>
        <p:nvSpPr>
          <p:cNvPr id="26626" name="Rectangle 2">
            <a:extLst>
              <a:ext uri="{FF2B5EF4-FFF2-40B4-BE49-F238E27FC236}">
                <a16:creationId xmlns:a16="http://schemas.microsoft.com/office/drawing/2014/main" id="{2706EFBF-CC60-824A-988C-D2E8032B070D}"/>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A5C4A304-7BE9-5B4F-8F44-502A5041EC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Watch this simulation! </a:t>
            </a:r>
          </a:p>
          <a:p>
            <a:endParaRPr lang="en-US" altLang="en-US" dirty="0">
              <a:latin typeface="Arial" panose="020B0604020202020204" pitchFamily="34" charset="0"/>
              <a:ea typeface="ＭＳ Ｐゴシック" panose="020B0600070205080204" pitchFamily="34" charset="-128"/>
            </a:endParaRPr>
          </a:p>
          <a:p>
            <a:r>
              <a:rPr lang="en-US" altLang="en-US" u="sng" dirty="0">
                <a:latin typeface="Arial" panose="020B0604020202020204" pitchFamily="34" charset="0"/>
                <a:ea typeface="ＭＳ Ｐゴシック" panose="020B0600070205080204" pitchFamily="34" charset="-128"/>
                <a:hlinkClick r:id="rId3"/>
              </a:rPr>
              <a:t>https://nas.er.usgs.gov/queries/SpeciesAnimatedMap.aspx?speciesID=5</a:t>
            </a:r>
            <a:r>
              <a:rPr lang="en-US" altLang="en-US" dirty="0">
                <a:latin typeface="Arial" panose="020B0604020202020204" pitchFamily="34" charset="0"/>
                <a:ea typeface="ＭＳ Ｐゴシック" panose="020B0600070205080204" pitchFamily="34" charset="-128"/>
              </a:rPr>
              <a:t>  </a:t>
            </a:r>
          </a:p>
          <a:p>
            <a:br>
              <a:rPr lang="en-US" altLang="en-US" dirty="0">
                <a:latin typeface="Arial" panose="020B0604020202020204" pitchFamily="34" charset="0"/>
                <a:ea typeface="ＭＳ Ｐゴシック" panose="020B0600070205080204" pitchFamily="34" charset="-128"/>
              </a:rPr>
            </a:br>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Video Courtesy of: </a:t>
            </a:r>
            <a:r>
              <a:rPr lang="en-US" altLang="en-US" dirty="0" err="1">
                <a:latin typeface="Arial" panose="020B0604020202020204" pitchFamily="34" charset="0"/>
                <a:ea typeface="ＭＳ Ｐゴシック" panose="020B0600070205080204" pitchFamily="34" charset="-128"/>
              </a:rPr>
              <a:t>Esri</a:t>
            </a:r>
            <a:r>
              <a:rPr lang="en-US" altLang="en-US" dirty="0">
                <a:latin typeface="Arial" panose="020B0604020202020204" pitchFamily="34" charset="0"/>
                <a:ea typeface="ＭＳ Ｐゴシック" panose="020B0600070205080204" pitchFamily="34" charset="-128"/>
              </a:rPr>
              <a:t>, HERE, Garmin, FAO, NOAA, USGS, EPA</a:t>
            </a:r>
          </a:p>
          <a:p>
            <a:br>
              <a:rPr lang="en-US" altLang="en-US" dirty="0">
                <a:latin typeface="Arial" panose="020B0604020202020204" pitchFamily="34" charset="0"/>
                <a:ea typeface="ＭＳ Ｐゴシック" panose="020B0600070205080204" pitchFamily="34" charset="-128"/>
              </a:rPr>
            </a:br>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85426FA-E711-AF44-8E30-98D5815ECD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7C506F-E5E3-E248-B86C-067D131616A3}" type="slidenum">
              <a:rPr lang="en-US" altLang="en-US" sz="1200"/>
              <a:pPr/>
              <a:t>7</a:t>
            </a:fld>
            <a:endParaRPr lang="en-US" altLang="en-US" sz="1200"/>
          </a:p>
        </p:txBody>
      </p:sp>
      <p:sp>
        <p:nvSpPr>
          <p:cNvPr id="28674" name="Rectangle 2">
            <a:extLst>
              <a:ext uri="{FF2B5EF4-FFF2-40B4-BE49-F238E27FC236}">
                <a16:creationId xmlns:a16="http://schemas.microsoft.com/office/drawing/2014/main" id="{7E6FD695-2C07-034C-9BAD-57D250C1E538}"/>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3E0E3551-F749-4F4B-9EF1-C86934064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What impact do the invasive species have on Thunder Bay National Marine Sanctuary?</a:t>
            </a:r>
          </a:p>
          <a:p>
            <a:pPr eaLnBrk="1" hangingPunct="1"/>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Figures 37 and 38. Left: Only a few quagga mussels are present in this 2003 image of the anchor stowed on the port rail of the schooner </a:t>
            </a:r>
            <a:r>
              <a:rPr lang="en-US" altLang="en-US" i="1" dirty="0">
                <a:latin typeface="Arial" panose="020B0604020202020204" pitchFamily="34" charset="0"/>
                <a:ea typeface="ＭＳ Ｐゴシック" panose="020B0600070205080204" pitchFamily="34" charset="-128"/>
              </a:rPr>
              <a:t>Kyle Spangler</a:t>
            </a:r>
            <a:r>
              <a:rPr lang="en-US" altLang="en-US" dirty="0">
                <a:latin typeface="Arial" panose="020B0604020202020204" pitchFamily="34" charset="0"/>
                <a:ea typeface="ＭＳ Ｐゴシック" panose="020B0600070205080204" pitchFamily="34" charset="-128"/>
              </a:rPr>
              <a:t>, resting in 185-feet of water. The variety of wood and iron features, many quite small but still easily made out, are a testament to the preservative qualities of the Great Lakes' cold, fresh water. This high degree of preservation correlates closely to the high archaeological and recreational value of shipwrecks. Right: A 2008 photo shows the same anchor from a similar perspective. Many features are now obscured and have been since 2005. Quagga mussels completely cover the iron shank and flukes, as well as the iron anchor chain. Notably, the two small iron rings, presumably used as part of the apparatus to secure the anchor, are nearly undetectable </a:t>
            </a:r>
            <a:r>
              <a:rPr lang="en-US" altLang="en-US" i="1" dirty="0">
                <a:latin typeface="Arial" panose="020B0604020202020204" pitchFamily="34" charset="0"/>
                <a:ea typeface="ＭＳ Ｐゴシック" panose="020B0600070205080204" pitchFamily="34" charset="-128"/>
              </a:rPr>
              <a:t>(Left: Stan Stock; right: NOAA).</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Students will be able to analyze these photos in the classroom activity. </a:t>
            </a:r>
            <a:br>
              <a:rPr lang="en-US" altLang="en-US" dirty="0">
                <a:latin typeface="Arial" panose="020B0604020202020204" pitchFamily="34" charset="0"/>
                <a:ea typeface="ＭＳ Ｐゴシック" panose="020B0600070205080204" pitchFamily="34" charset="-128"/>
              </a:rPr>
            </a:br>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E42B27C5-966B-6C44-808B-EED35AF64E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A6874F-222D-1441-B44F-C2C405705725}" type="slidenum">
              <a:rPr lang="en-US" altLang="en-US" sz="1200"/>
              <a:pPr/>
              <a:t>8</a:t>
            </a:fld>
            <a:endParaRPr lang="en-US" altLang="en-US" sz="1200"/>
          </a:p>
        </p:txBody>
      </p:sp>
      <p:sp>
        <p:nvSpPr>
          <p:cNvPr id="30722" name="Rectangle 2">
            <a:extLst>
              <a:ext uri="{FF2B5EF4-FFF2-40B4-BE49-F238E27FC236}">
                <a16:creationId xmlns:a16="http://schemas.microsoft.com/office/drawing/2014/main" id="{3232ACEE-3B1A-0242-BC8D-FF54617C929C}"/>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00DF5DAF-E9E2-E94B-9E16-25FFEC0C92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This is exactly why We Need Guardians like you!</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Our sanctuary deserves to be protected and preserved so that everyone can enjoy it now and in the future.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Let’s learn how to scuba and save our sanctuary!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28743BE8-C0EA-8B4D-9381-06A89AC9D2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1B56419-3225-5E42-9A81-39AC9CDD3A4D}" type="slidenum">
              <a:rPr lang="en-US" altLang="en-US" sz="1200"/>
              <a:pPr/>
              <a:t>9</a:t>
            </a:fld>
            <a:endParaRPr lang="en-US" altLang="en-US" sz="1200"/>
          </a:p>
        </p:txBody>
      </p:sp>
      <p:sp>
        <p:nvSpPr>
          <p:cNvPr id="32770" name="Rectangle 2">
            <a:extLst>
              <a:ext uri="{FF2B5EF4-FFF2-40B4-BE49-F238E27FC236}">
                <a16:creationId xmlns:a16="http://schemas.microsoft.com/office/drawing/2014/main" id="{43F35C24-C14E-0E40-AF2B-BCF471851FFF}"/>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253A60DF-AB81-1041-B0A8-169B8F84D7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After completing the PowerPoint you may choose to take students on a virtual dive of Thunder Bay National Marine Sanctuary by visiting</a:t>
            </a:r>
          </a:p>
          <a:p>
            <a:r>
              <a:rPr lang="en-US" altLang="en-US" dirty="0">
                <a:latin typeface="Arial" panose="020B0604020202020204" pitchFamily="34" charset="0"/>
                <a:ea typeface="ＭＳ Ｐゴシック" panose="020B0600070205080204" pitchFamily="34" charset="-128"/>
                <a:hlinkClick r:id="rId3"/>
              </a:rPr>
              <a:t>https://sanctuaries.noaa.gov/vr/thunder-bay/</a:t>
            </a:r>
            <a:r>
              <a:rPr lang="en-US" altLang="en-US" dirty="0">
                <a:latin typeface="Arial" panose="020B0604020202020204" pitchFamily="34" charset="0"/>
                <a:ea typeface="ＭＳ Ｐゴシック" panose="020B0600070205080204" pitchFamily="34" charset="-128"/>
              </a:rPr>
              <a:t>.</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You can view these images on your large display screen with students or have them view them individually on cell phones. The images are also compatible with VR goggles.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 Ask students: What do you notice? How would you preserve this shipwreck for future generations?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Photo Credit: NOAA</a:t>
            </a:r>
          </a:p>
          <a:p>
            <a:r>
              <a:rPr lang="en-US" altLang="en-US" dirty="0">
                <a:latin typeface="Arial" panose="020B0604020202020204" pitchFamily="34" charset="0"/>
                <a:ea typeface="ＭＳ Ｐゴシック" panose="020B0600070205080204" pitchFamily="34" charset="-128"/>
              </a:rPr>
              <a:t>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5163C0B-6F74-BA47-A67D-76BAD0C351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678507-4BB8-B843-935A-9F70E20AF5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F1DAE0-CFB0-4743-9FC3-A27CA181D2BA}"/>
              </a:ext>
            </a:extLst>
          </p:cNvPr>
          <p:cNvSpPr>
            <a:spLocks noGrp="1" noChangeArrowheads="1"/>
          </p:cNvSpPr>
          <p:nvPr>
            <p:ph type="sldNum" sz="quarter" idx="12"/>
          </p:nvPr>
        </p:nvSpPr>
        <p:spPr>
          <a:ln/>
        </p:spPr>
        <p:txBody>
          <a:bodyPr/>
          <a:lstStyle>
            <a:lvl1pPr>
              <a:defRPr/>
            </a:lvl1pPr>
          </a:lstStyle>
          <a:p>
            <a:fld id="{A30BE1F7-DB2D-A14F-86D3-38B8BBDD56C1}" type="slidenum">
              <a:rPr lang="en-US" altLang="en-US"/>
              <a:pPr/>
              <a:t>‹#›</a:t>
            </a:fld>
            <a:endParaRPr lang="en-US" altLang="en-US"/>
          </a:p>
        </p:txBody>
      </p:sp>
    </p:spTree>
    <p:extLst>
      <p:ext uri="{BB962C8B-B14F-4D97-AF65-F5344CB8AC3E}">
        <p14:creationId xmlns:p14="http://schemas.microsoft.com/office/powerpoint/2010/main" val="309119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65B0FB-4939-BB47-919A-D140B20053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43B2F6-CFD7-064C-A222-A8C6E36EC8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EF6C11-9636-5440-A63A-3AFE12B49EBF}"/>
              </a:ext>
            </a:extLst>
          </p:cNvPr>
          <p:cNvSpPr>
            <a:spLocks noGrp="1" noChangeArrowheads="1"/>
          </p:cNvSpPr>
          <p:nvPr>
            <p:ph type="sldNum" sz="quarter" idx="12"/>
          </p:nvPr>
        </p:nvSpPr>
        <p:spPr>
          <a:ln/>
        </p:spPr>
        <p:txBody>
          <a:bodyPr/>
          <a:lstStyle>
            <a:lvl1pPr>
              <a:defRPr/>
            </a:lvl1pPr>
          </a:lstStyle>
          <a:p>
            <a:fld id="{40C28833-ACEA-6244-9B22-CE62F6A3B8E2}" type="slidenum">
              <a:rPr lang="en-US" altLang="en-US"/>
              <a:pPr/>
              <a:t>‹#›</a:t>
            </a:fld>
            <a:endParaRPr lang="en-US" altLang="en-US"/>
          </a:p>
        </p:txBody>
      </p:sp>
    </p:spTree>
    <p:extLst>
      <p:ext uri="{BB962C8B-B14F-4D97-AF65-F5344CB8AC3E}">
        <p14:creationId xmlns:p14="http://schemas.microsoft.com/office/powerpoint/2010/main" val="232070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CD8D58-7F16-4E46-80E7-393EC1E307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0D6984-D47A-A74B-9763-5E16FEDF12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98C62F-C989-9947-BD57-F8DF629FB6DB}"/>
              </a:ext>
            </a:extLst>
          </p:cNvPr>
          <p:cNvSpPr>
            <a:spLocks noGrp="1" noChangeArrowheads="1"/>
          </p:cNvSpPr>
          <p:nvPr>
            <p:ph type="sldNum" sz="quarter" idx="12"/>
          </p:nvPr>
        </p:nvSpPr>
        <p:spPr>
          <a:ln/>
        </p:spPr>
        <p:txBody>
          <a:bodyPr/>
          <a:lstStyle>
            <a:lvl1pPr>
              <a:defRPr/>
            </a:lvl1pPr>
          </a:lstStyle>
          <a:p>
            <a:fld id="{4F5B682D-6E9D-0640-A14B-6AF4CD3496C9}" type="slidenum">
              <a:rPr lang="en-US" altLang="en-US"/>
              <a:pPr/>
              <a:t>‹#›</a:t>
            </a:fld>
            <a:endParaRPr lang="en-US" altLang="en-US"/>
          </a:p>
        </p:txBody>
      </p:sp>
    </p:spTree>
    <p:extLst>
      <p:ext uri="{BB962C8B-B14F-4D97-AF65-F5344CB8AC3E}">
        <p14:creationId xmlns:p14="http://schemas.microsoft.com/office/powerpoint/2010/main" val="278176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ntentSlide_blue">
            <a:extLst>
              <a:ext uri="{FF2B5EF4-FFF2-40B4-BE49-F238E27FC236}">
                <a16:creationId xmlns:a16="http://schemas.microsoft.com/office/drawing/2014/main" id="{97EE00EC-7173-9945-BC85-38E667E23FE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26D25A1-3803-6A46-A08D-4DCDDEDCA689}"/>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8867A8A-0BAF-7F48-865F-3F7C49B4AD76}"/>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3F8B00F-DE31-3149-B52A-BEF46E5E8DCD}"/>
              </a:ext>
            </a:extLst>
          </p:cNvPr>
          <p:cNvSpPr>
            <a:spLocks noGrp="1" noChangeArrowheads="1"/>
          </p:cNvSpPr>
          <p:nvPr>
            <p:ph type="sldNum" sz="quarter" idx="12"/>
          </p:nvPr>
        </p:nvSpPr>
        <p:spPr/>
        <p:txBody>
          <a:bodyPr/>
          <a:lstStyle>
            <a:lvl1pPr>
              <a:defRPr/>
            </a:lvl1pPr>
          </a:lstStyle>
          <a:p>
            <a:fld id="{76F30D94-7503-AA45-A522-8DBD0D53B836}" type="slidenum">
              <a:rPr lang="en-US" altLang="en-US"/>
              <a:pPr/>
              <a:t>‹#›</a:t>
            </a:fld>
            <a:endParaRPr lang="en-US" altLang="en-US"/>
          </a:p>
        </p:txBody>
      </p:sp>
    </p:spTree>
    <p:extLst>
      <p:ext uri="{BB962C8B-B14F-4D97-AF65-F5344CB8AC3E}">
        <p14:creationId xmlns:p14="http://schemas.microsoft.com/office/powerpoint/2010/main" val="298593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118D857-CD34-AF40-9C55-6FE4DF4126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B99B4E-41D3-114C-B274-855E807CA2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BEC33D-0058-1542-9093-62C2A2EC74F1}"/>
              </a:ext>
            </a:extLst>
          </p:cNvPr>
          <p:cNvSpPr>
            <a:spLocks noGrp="1" noChangeArrowheads="1"/>
          </p:cNvSpPr>
          <p:nvPr>
            <p:ph type="sldNum" sz="quarter" idx="12"/>
          </p:nvPr>
        </p:nvSpPr>
        <p:spPr>
          <a:ln/>
        </p:spPr>
        <p:txBody>
          <a:bodyPr/>
          <a:lstStyle>
            <a:lvl1pPr>
              <a:defRPr/>
            </a:lvl1pPr>
          </a:lstStyle>
          <a:p>
            <a:fld id="{4AEF00FA-84E2-4745-8D24-72ADEC62ED01}" type="slidenum">
              <a:rPr lang="en-US" altLang="en-US"/>
              <a:pPr/>
              <a:t>‹#›</a:t>
            </a:fld>
            <a:endParaRPr lang="en-US" altLang="en-US"/>
          </a:p>
        </p:txBody>
      </p:sp>
    </p:spTree>
    <p:extLst>
      <p:ext uri="{BB962C8B-B14F-4D97-AF65-F5344CB8AC3E}">
        <p14:creationId xmlns:p14="http://schemas.microsoft.com/office/powerpoint/2010/main" val="154187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C76D3E1-836C-3446-BE6F-99F9C8DD10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7165121-D119-0848-B0ED-67CDCEAACE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63B5A14-79BB-F140-8C9B-60AD82C2F3FF}"/>
              </a:ext>
            </a:extLst>
          </p:cNvPr>
          <p:cNvSpPr>
            <a:spLocks noGrp="1" noChangeArrowheads="1"/>
          </p:cNvSpPr>
          <p:nvPr>
            <p:ph type="sldNum" sz="quarter" idx="12"/>
          </p:nvPr>
        </p:nvSpPr>
        <p:spPr>
          <a:ln/>
        </p:spPr>
        <p:txBody>
          <a:bodyPr/>
          <a:lstStyle>
            <a:lvl1pPr>
              <a:defRPr/>
            </a:lvl1pPr>
          </a:lstStyle>
          <a:p>
            <a:fld id="{CC2F4E21-D802-3840-9DDB-029AB278F08B}" type="slidenum">
              <a:rPr lang="en-US" altLang="en-US"/>
              <a:pPr/>
              <a:t>‹#›</a:t>
            </a:fld>
            <a:endParaRPr lang="en-US" altLang="en-US"/>
          </a:p>
        </p:txBody>
      </p:sp>
    </p:spTree>
    <p:extLst>
      <p:ext uri="{BB962C8B-B14F-4D97-AF65-F5344CB8AC3E}">
        <p14:creationId xmlns:p14="http://schemas.microsoft.com/office/powerpoint/2010/main" val="142714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E106F70-C2D4-304C-85AF-C14BF87E08A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59AE460-2038-3B42-B7A8-5C1208C9C5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506A081-3D76-9245-9587-3A3E429C9CEF}"/>
              </a:ext>
            </a:extLst>
          </p:cNvPr>
          <p:cNvSpPr>
            <a:spLocks noGrp="1" noChangeArrowheads="1"/>
          </p:cNvSpPr>
          <p:nvPr>
            <p:ph type="sldNum" sz="quarter" idx="12"/>
          </p:nvPr>
        </p:nvSpPr>
        <p:spPr>
          <a:ln/>
        </p:spPr>
        <p:txBody>
          <a:bodyPr/>
          <a:lstStyle>
            <a:lvl1pPr>
              <a:defRPr/>
            </a:lvl1pPr>
          </a:lstStyle>
          <a:p>
            <a:fld id="{4E7A6D30-E953-394E-8A1E-E72A5D23AA25}" type="slidenum">
              <a:rPr lang="en-US" altLang="en-US"/>
              <a:pPr/>
              <a:t>‹#›</a:t>
            </a:fld>
            <a:endParaRPr lang="en-US" altLang="en-US"/>
          </a:p>
        </p:txBody>
      </p:sp>
    </p:spTree>
    <p:extLst>
      <p:ext uri="{BB962C8B-B14F-4D97-AF65-F5344CB8AC3E}">
        <p14:creationId xmlns:p14="http://schemas.microsoft.com/office/powerpoint/2010/main" val="144692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32C54D8-548B-5844-B0C7-DA66FB3F54D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A347680-E84E-EE41-BCFD-0A70924ABC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5E57CCA-B64F-134D-8FE6-F30D03762900}"/>
              </a:ext>
            </a:extLst>
          </p:cNvPr>
          <p:cNvSpPr>
            <a:spLocks noGrp="1" noChangeArrowheads="1"/>
          </p:cNvSpPr>
          <p:nvPr>
            <p:ph type="sldNum" sz="quarter" idx="12"/>
          </p:nvPr>
        </p:nvSpPr>
        <p:spPr>
          <a:ln/>
        </p:spPr>
        <p:txBody>
          <a:bodyPr/>
          <a:lstStyle>
            <a:lvl1pPr>
              <a:defRPr/>
            </a:lvl1pPr>
          </a:lstStyle>
          <a:p>
            <a:fld id="{AE801D17-905D-A54D-A316-6FB6C9C64364}" type="slidenum">
              <a:rPr lang="en-US" altLang="en-US"/>
              <a:pPr/>
              <a:t>‹#›</a:t>
            </a:fld>
            <a:endParaRPr lang="en-US" altLang="en-US"/>
          </a:p>
        </p:txBody>
      </p:sp>
    </p:spTree>
    <p:extLst>
      <p:ext uri="{BB962C8B-B14F-4D97-AF65-F5344CB8AC3E}">
        <p14:creationId xmlns:p14="http://schemas.microsoft.com/office/powerpoint/2010/main" val="301338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BAB9E0-6B92-1B47-AF82-AC37FBC2ADE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1951ED0-7584-0443-A7CA-97A73166C4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9F0D35E-D79B-1149-A8DC-4C7A01EA7CA5}"/>
              </a:ext>
            </a:extLst>
          </p:cNvPr>
          <p:cNvSpPr>
            <a:spLocks noGrp="1" noChangeArrowheads="1"/>
          </p:cNvSpPr>
          <p:nvPr>
            <p:ph type="sldNum" sz="quarter" idx="12"/>
          </p:nvPr>
        </p:nvSpPr>
        <p:spPr>
          <a:ln/>
        </p:spPr>
        <p:txBody>
          <a:bodyPr/>
          <a:lstStyle>
            <a:lvl1pPr>
              <a:defRPr/>
            </a:lvl1pPr>
          </a:lstStyle>
          <a:p>
            <a:fld id="{250DCE1A-3772-4D47-A62A-E404ED078AE9}" type="slidenum">
              <a:rPr lang="en-US" altLang="en-US"/>
              <a:pPr/>
              <a:t>‹#›</a:t>
            </a:fld>
            <a:endParaRPr lang="en-US" altLang="en-US"/>
          </a:p>
        </p:txBody>
      </p:sp>
    </p:spTree>
    <p:extLst>
      <p:ext uri="{BB962C8B-B14F-4D97-AF65-F5344CB8AC3E}">
        <p14:creationId xmlns:p14="http://schemas.microsoft.com/office/powerpoint/2010/main" val="1377487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6833DA7-B137-9640-B932-3604B79F28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CF3E285-9898-F849-AAA3-56A05FA652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29C8C98-C47E-B244-B2FD-B27CCE91572A}"/>
              </a:ext>
            </a:extLst>
          </p:cNvPr>
          <p:cNvSpPr>
            <a:spLocks noGrp="1" noChangeArrowheads="1"/>
          </p:cNvSpPr>
          <p:nvPr>
            <p:ph type="sldNum" sz="quarter" idx="12"/>
          </p:nvPr>
        </p:nvSpPr>
        <p:spPr>
          <a:ln/>
        </p:spPr>
        <p:txBody>
          <a:bodyPr/>
          <a:lstStyle>
            <a:lvl1pPr>
              <a:defRPr/>
            </a:lvl1pPr>
          </a:lstStyle>
          <a:p>
            <a:fld id="{8C9AB2D3-DA2E-1948-8E34-ECD14AD805FA}" type="slidenum">
              <a:rPr lang="en-US" altLang="en-US"/>
              <a:pPr/>
              <a:t>‹#›</a:t>
            </a:fld>
            <a:endParaRPr lang="en-US" altLang="en-US"/>
          </a:p>
        </p:txBody>
      </p:sp>
    </p:spTree>
    <p:extLst>
      <p:ext uri="{BB962C8B-B14F-4D97-AF65-F5344CB8AC3E}">
        <p14:creationId xmlns:p14="http://schemas.microsoft.com/office/powerpoint/2010/main" val="3733759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F51162A-4444-0B4A-9C20-68FD4AEA17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86FF5D7-AE05-3C4C-82C4-6F1CFDCBA8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7E47786-E367-104F-8C54-7075BA783252}"/>
              </a:ext>
            </a:extLst>
          </p:cNvPr>
          <p:cNvSpPr>
            <a:spLocks noGrp="1" noChangeArrowheads="1"/>
          </p:cNvSpPr>
          <p:nvPr>
            <p:ph type="sldNum" sz="quarter" idx="12"/>
          </p:nvPr>
        </p:nvSpPr>
        <p:spPr>
          <a:ln/>
        </p:spPr>
        <p:txBody>
          <a:bodyPr/>
          <a:lstStyle>
            <a:lvl1pPr>
              <a:defRPr/>
            </a:lvl1pPr>
          </a:lstStyle>
          <a:p>
            <a:fld id="{FC9763D6-71C1-754A-9AAA-344552C6EC37}" type="slidenum">
              <a:rPr lang="en-US" altLang="en-US"/>
              <a:pPr/>
              <a:t>‹#›</a:t>
            </a:fld>
            <a:endParaRPr lang="en-US" altLang="en-US"/>
          </a:p>
        </p:txBody>
      </p:sp>
    </p:spTree>
    <p:extLst>
      <p:ext uri="{BB962C8B-B14F-4D97-AF65-F5344CB8AC3E}">
        <p14:creationId xmlns:p14="http://schemas.microsoft.com/office/powerpoint/2010/main" val="30069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69A7BC-6DCA-B642-98CB-742C4F044D5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BCCF15B-459B-E041-93E8-8DF47791468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4903DC-CE15-674D-B825-084670B977C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endParaRPr lang="en-US"/>
          </a:p>
        </p:txBody>
      </p:sp>
      <p:sp>
        <p:nvSpPr>
          <p:cNvPr id="1029" name="Rectangle 5">
            <a:extLst>
              <a:ext uri="{FF2B5EF4-FFF2-40B4-BE49-F238E27FC236}">
                <a16:creationId xmlns:a16="http://schemas.microsoft.com/office/drawing/2014/main" id="{BBCD5B28-B0C8-3D41-BBC1-FAFEC5C09C1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a:defRPr/>
            </a:pPr>
            <a:endParaRPr lang="en-US"/>
          </a:p>
        </p:txBody>
      </p:sp>
      <p:sp>
        <p:nvSpPr>
          <p:cNvPr id="1030" name="Rectangle 6">
            <a:extLst>
              <a:ext uri="{FF2B5EF4-FFF2-40B4-BE49-F238E27FC236}">
                <a16:creationId xmlns:a16="http://schemas.microsoft.com/office/drawing/2014/main" id="{359F9FB6-CC16-3840-BB13-AD5731901E2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89DD2AA5-E586-CB4D-A13E-2C74819C0B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9" r:id="rId1"/>
    <p:sldLayoutId id="214748401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Arial"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Arial"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Arial"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Arial"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Arial"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Arial"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Arial"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www.thunderbaywrecks.com/wrecks/monohanset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nas.er.usgs.gov/queries/FactSheet.aspx?speciesID=95" TargetMode="Externa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hyperlink" Target="https://nas.er.usgs.gov/queries/SpeciesAnimatedMap.aspx?speciesID=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sanctuaries.noaa.gov/vr/thunder-bay/"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36B519-AC62-28D9-10CF-76555A307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CD5D2F84-4AB2-B6C8-5F03-ACB2BF1DC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362200"/>
            <a:ext cx="88534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312"/>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67F"/>
        </a:solidFill>
        <a:effectLst/>
      </p:bgPr>
    </p:bg>
    <p:spTree>
      <p:nvGrpSpPr>
        <p:cNvPr id="1" name=""/>
        <p:cNvGrpSpPr/>
        <p:nvPr/>
      </p:nvGrpSpPr>
      <p:grpSpPr>
        <a:xfrm>
          <a:off x="0" y="0"/>
          <a:ext cx="0" cy="0"/>
          <a:chOff x="0" y="0"/>
          <a:chExt cx="0" cy="0"/>
        </a:xfrm>
      </p:grpSpPr>
      <p:pic>
        <p:nvPicPr>
          <p:cNvPr id="17409" name="Picture 4">
            <a:extLst>
              <a:ext uri="{FF2B5EF4-FFF2-40B4-BE49-F238E27FC236}">
                <a16:creationId xmlns:a16="http://schemas.microsoft.com/office/drawing/2014/main" id="{4D26578D-A0A7-3942-AF58-A968384108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56592" y="1900912"/>
            <a:ext cx="8430815" cy="463980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7410" name="Picture 2">
            <a:extLst>
              <a:ext uri="{FF2B5EF4-FFF2-40B4-BE49-F238E27FC236}">
                <a16:creationId xmlns:a16="http://schemas.microsoft.com/office/drawing/2014/main" id="{DAEC6B66-F5E4-1644-BC17-C33322A4B32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105400" y="3124200"/>
            <a:ext cx="3480793" cy="194276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7412" name="TextBox 5">
            <a:extLst>
              <a:ext uri="{FF2B5EF4-FFF2-40B4-BE49-F238E27FC236}">
                <a16:creationId xmlns:a16="http://schemas.microsoft.com/office/drawing/2014/main" id="{96320E6C-D4F8-BD48-8A1B-1B8956924674}"/>
              </a:ext>
            </a:extLst>
          </p:cNvPr>
          <p:cNvSpPr txBox="1">
            <a:spLocks noChangeArrowheads="1"/>
          </p:cNvSpPr>
          <p:nvPr/>
        </p:nvSpPr>
        <p:spPr bwMode="auto">
          <a:xfrm>
            <a:off x="0" y="331252"/>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4800" b="1" dirty="0"/>
              <a:t>Thunder Bay National Marine Sanctuary</a:t>
            </a:r>
            <a:endParaRPr lang="en-US" altLang="en-US" sz="4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67F"/>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685F636-F664-9F42-A561-77A95094B1D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1375457"/>
            <a:ext cx="2855934" cy="19002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4CE69A26-D226-BA48-AA8C-81B6769F924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2566" y="681724"/>
            <a:ext cx="3886200" cy="583813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12D5FCE4-CF82-9A4F-8B1E-76A5740D7FDE}"/>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78571" y="3106878"/>
            <a:ext cx="3105150" cy="23288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93C1197D-510C-0943-834D-A633F2A9403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42774" y="1842774"/>
            <a:ext cx="2538329" cy="190374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9CE38725-0F2F-6D4A-B9A5-DB0C99A0CFBD}"/>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46459" y="3856969"/>
            <a:ext cx="4078041" cy="149836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C4439023-3195-C948-97F2-BD3186FA35BB}"/>
              </a:ext>
            </a:extLst>
          </p:cNvPr>
          <p:cNvSpPr>
            <a:spLocks noGrp="1" noChangeArrowheads="1"/>
          </p:cNvSpPr>
          <p:nvPr>
            <p:ph type="title"/>
          </p:nvPr>
        </p:nvSpPr>
        <p:spPr>
          <a:xfrm>
            <a:off x="-304800" y="566737"/>
            <a:ext cx="8686800" cy="876300"/>
          </a:xfrm>
        </p:spPr>
        <p:txBody>
          <a:bodyPr/>
          <a:lstStyle/>
          <a:p>
            <a:pPr eaLnBrk="1" hangingPunct="1"/>
            <a:r>
              <a:rPr lang="en-US" altLang="en-US" sz="4400" b="1" dirty="0">
                <a:solidFill>
                  <a:schemeClr val="bg1"/>
                </a:solidFill>
              </a:rPr>
              <a:t>Maritime Archaeology is…</a:t>
            </a:r>
          </a:p>
        </p:txBody>
      </p:sp>
      <p:sp>
        <p:nvSpPr>
          <p:cNvPr id="11" name="Content Placeholder 2">
            <a:extLst>
              <a:ext uri="{FF2B5EF4-FFF2-40B4-BE49-F238E27FC236}">
                <a16:creationId xmlns:a16="http://schemas.microsoft.com/office/drawing/2014/main" id="{D21ACF68-6876-F94A-B2C7-2EB63E6573BC}"/>
              </a:ext>
            </a:extLst>
          </p:cNvPr>
          <p:cNvSpPr>
            <a:spLocks noGrp="1" noChangeArrowheads="1"/>
          </p:cNvSpPr>
          <p:nvPr>
            <p:ph idx="1"/>
          </p:nvPr>
        </p:nvSpPr>
        <p:spPr>
          <a:xfrm>
            <a:off x="1600530" y="5487312"/>
            <a:ext cx="7183191" cy="1143000"/>
          </a:xfrm>
        </p:spPr>
        <p:txBody>
          <a:bodyPr/>
          <a:lstStyle/>
          <a:p>
            <a:pPr marL="0" indent="0">
              <a:buFontTx/>
              <a:buNone/>
            </a:pPr>
            <a:r>
              <a:rPr lang="en-US" altLang="en-US" dirty="0">
                <a:solidFill>
                  <a:schemeClr val="bg1"/>
                </a:solidFill>
              </a:rPr>
              <a:t> </a:t>
            </a:r>
            <a:r>
              <a:rPr lang="en-US" altLang="en-US" sz="1800" dirty="0">
                <a:solidFill>
                  <a:schemeClr val="bg1"/>
                </a:solidFill>
              </a:rPr>
              <a:t>…the scientific study of   material remains under the surface of the water of past human life   and activities.</a:t>
            </a:r>
          </a:p>
          <a:p>
            <a:pPr marL="0" indent="0">
              <a:buFontTx/>
              <a:buNone/>
            </a:pPr>
            <a:endParaRPr lang="en-US" altLang="en-US" dirty="0"/>
          </a:p>
        </p:txBody>
      </p:sp>
    </p:spTree>
    <p:extLst>
      <p:ext uri="{BB962C8B-B14F-4D97-AF65-F5344CB8AC3E}">
        <p14:creationId xmlns:p14="http://schemas.microsoft.com/office/powerpoint/2010/main" val="342536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6F9D2B05-6161-D245-BA09-B0F959C0A2BE}"/>
              </a:ext>
            </a:extLst>
          </p:cNvPr>
          <p:cNvSpPr txBox="1">
            <a:spLocks noChangeArrowheads="1"/>
          </p:cNvSpPr>
          <p:nvPr/>
        </p:nvSpPr>
        <p:spPr bwMode="auto">
          <a:xfrm>
            <a:off x="331688" y="1262495"/>
            <a:ext cx="8480623" cy="1524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4600">
                <a:solidFill>
                  <a:schemeClr val="tx1"/>
                </a:solidFill>
                <a:latin typeface="+mj-lt"/>
                <a:ea typeface="+mj-ea"/>
                <a:cs typeface="+mj-cs"/>
              </a:defRPr>
            </a:lvl1pPr>
            <a:lvl2pPr algn="ctr" rtl="0" eaLnBrk="0" fontAlgn="base" hangingPunct="0">
              <a:spcBef>
                <a:spcPct val="0"/>
              </a:spcBef>
              <a:spcAft>
                <a:spcPct val="0"/>
              </a:spcAft>
              <a:defRPr sz="4600">
                <a:solidFill>
                  <a:schemeClr val="bg1"/>
                </a:solidFill>
                <a:latin typeface="Arial"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Arial"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Arial"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Arial"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Arial"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Arial"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Arial"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Arial" charset="0"/>
                <a:ea typeface="ＭＳ Ｐゴシック" charset="-128"/>
                <a:cs typeface="ＭＳ Ｐゴシック" charset="-128"/>
              </a:defRPr>
            </a:lvl9pPr>
          </a:lstStyle>
          <a:p>
            <a:pPr eaLnBrk="1" hangingPunct="1">
              <a:defRPr/>
            </a:pPr>
            <a:r>
              <a:rPr lang="en-US" altLang="en-US" sz="2800" kern="0" dirty="0">
                <a:solidFill>
                  <a:schemeClr val="bg1"/>
                </a:solidFill>
              </a:rPr>
              <a:t>Check out this 3D </a:t>
            </a:r>
            <a:r>
              <a:rPr lang="en-US" altLang="en-US" sz="2800" i="1" kern="0" dirty="0" err="1">
                <a:solidFill>
                  <a:schemeClr val="bg1"/>
                </a:solidFill>
              </a:rPr>
              <a:t>Monohansett</a:t>
            </a:r>
            <a:r>
              <a:rPr lang="en-US" altLang="en-US" sz="2800" kern="0" dirty="0">
                <a:solidFill>
                  <a:schemeClr val="bg1"/>
                </a:solidFill>
              </a:rPr>
              <a:t> to see what Maritime Archaeologists do!</a:t>
            </a:r>
            <a:endParaRPr lang="en-US" altLang="en-US" sz="2000" b="1" kern="0" dirty="0">
              <a:solidFill>
                <a:srgbClr val="008DA8"/>
              </a:solidFill>
            </a:endParaRPr>
          </a:p>
          <a:p>
            <a:pPr eaLnBrk="1" hangingPunct="1">
              <a:defRPr/>
            </a:pPr>
            <a:r>
              <a:rPr lang="en-US" altLang="en-US" sz="2000" b="1" i="1" kern="0" dirty="0">
                <a:solidFill>
                  <a:srgbClr val="008DA8"/>
                </a:solidFill>
                <a:hlinkClick r:id="rId3"/>
              </a:rPr>
              <a:t>Monohansett</a:t>
            </a:r>
            <a:r>
              <a:rPr lang="en-US" altLang="en-US" sz="2000" b="1" kern="0" dirty="0">
                <a:solidFill>
                  <a:srgbClr val="008DA8"/>
                </a:solidFill>
                <a:hlinkClick r:id="rId3"/>
              </a:rPr>
              <a:t> 3D Shipwreck</a:t>
            </a:r>
            <a:r>
              <a:rPr lang="en-US" altLang="en-US" sz="2000" b="1" kern="0" dirty="0">
                <a:solidFill>
                  <a:srgbClr val="008DA8"/>
                </a:solidFill>
              </a:rPr>
              <a:t> </a:t>
            </a:r>
          </a:p>
        </p:txBody>
      </p:sp>
      <p:pic>
        <p:nvPicPr>
          <p:cNvPr id="5" name="Picture 4">
            <a:extLst>
              <a:ext uri="{FF2B5EF4-FFF2-40B4-BE49-F238E27FC236}">
                <a16:creationId xmlns:a16="http://schemas.microsoft.com/office/drawing/2014/main" id="{88EC2598-8482-F74D-A42D-D92373D481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65287" y="2971800"/>
            <a:ext cx="4213423" cy="3440157"/>
          </a:xfrm>
          <a:prstGeom prst="rect">
            <a:avLst/>
          </a:prstGeom>
          <a:ln>
            <a:solidFill>
              <a:schemeClr val="bg1"/>
            </a:solidFill>
          </a:ln>
        </p:spPr>
      </p:pic>
      <p:sp>
        <p:nvSpPr>
          <p:cNvPr id="9" name="Rectangle 2">
            <a:extLst>
              <a:ext uri="{FF2B5EF4-FFF2-40B4-BE49-F238E27FC236}">
                <a16:creationId xmlns:a16="http://schemas.microsoft.com/office/drawing/2014/main" id="{15A3D7DF-E0DB-6340-A599-B8E9365833FB}"/>
              </a:ext>
            </a:extLst>
          </p:cNvPr>
          <p:cNvSpPr>
            <a:spLocks noGrp="1" noChangeArrowheads="1"/>
          </p:cNvSpPr>
          <p:nvPr>
            <p:ph type="title"/>
          </p:nvPr>
        </p:nvSpPr>
        <p:spPr>
          <a:xfrm>
            <a:off x="914400" y="379268"/>
            <a:ext cx="7239000" cy="876300"/>
          </a:xfrm>
        </p:spPr>
        <p:txBody>
          <a:bodyPr/>
          <a:lstStyle/>
          <a:p>
            <a:pPr eaLnBrk="1" hangingPunct="1"/>
            <a:r>
              <a:rPr lang="en-US" altLang="en-US" sz="4400" b="1" dirty="0">
                <a:solidFill>
                  <a:schemeClr val="bg1"/>
                </a:solidFill>
              </a:rPr>
              <a:t>Maritime Archaeology 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FEF29C2F-63B6-904B-BF9A-363B465DB44D}"/>
              </a:ext>
            </a:extLst>
          </p:cNvPr>
          <p:cNvSpPr>
            <a:spLocks noGrp="1" noChangeArrowheads="1"/>
          </p:cNvSpPr>
          <p:nvPr>
            <p:ph type="title"/>
          </p:nvPr>
        </p:nvSpPr>
        <p:spPr>
          <a:xfrm>
            <a:off x="495300" y="388938"/>
            <a:ext cx="8229600" cy="876300"/>
          </a:xfrm>
        </p:spPr>
        <p:txBody>
          <a:bodyPr/>
          <a:lstStyle/>
          <a:p>
            <a:pPr eaLnBrk="1" hangingPunct="1"/>
            <a:r>
              <a:rPr lang="en-US" altLang="en-US" sz="4000" b="1">
                <a:solidFill>
                  <a:schemeClr val="bg1"/>
                </a:solidFill>
              </a:rPr>
              <a:t>What is an invasive species?</a:t>
            </a:r>
          </a:p>
        </p:txBody>
      </p:sp>
      <p:pic>
        <p:nvPicPr>
          <p:cNvPr id="23554" name="Picture 6" descr="Figure 35. Invasive quagga (left) and zebra mussels (right) were introduced into the Great Lakes in the late 1980s (Michigan SeaGrant).">
            <a:extLst>
              <a:ext uri="{FF2B5EF4-FFF2-40B4-BE49-F238E27FC236}">
                <a16:creationId xmlns:a16="http://schemas.microsoft.com/office/drawing/2014/main" id="{3B77C632-3AE8-F34E-BB38-5BBCCDD9474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6650" y="1458913"/>
            <a:ext cx="4038600" cy="15763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55" name="TextBox 1">
            <a:extLst>
              <a:ext uri="{FF2B5EF4-FFF2-40B4-BE49-F238E27FC236}">
                <a16:creationId xmlns:a16="http://schemas.microsoft.com/office/drawing/2014/main" id="{54E0E198-DD00-814D-AE2D-30A61006E0A0}"/>
              </a:ext>
            </a:extLst>
          </p:cNvPr>
          <p:cNvSpPr txBox="1">
            <a:spLocks noChangeArrowheads="1"/>
          </p:cNvSpPr>
          <p:nvPr/>
        </p:nvSpPr>
        <p:spPr bwMode="auto">
          <a:xfrm>
            <a:off x="495300" y="5334000"/>
            <a:ext cx="8343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dirty="0"/>
              <a:t>Quagga mussels and zebra mussels are invasive species at Thunder Bay National Marine Sanctuary. </a:t>
            </a:r>
          </a:p>
        </p:txBody>
      </p:sp>
      <p:pic>
        <p:nvPicPr>
          <p:cNvPr id="23556" name="Picture 5" descr="Picture">
            <a:extLst>
              <a:ext uri="{FF2B5EF4-FFF2-40B4-BE49-F238E27FC236}">
                <a16:creationId xmlns:a16="http://schemas.microsoft.com/office/drawing/2014/main" id="{2ACABEB5-855D-F749-A17D-1735D49D953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1200" y="1520825"/>
            <a:ext cx="2970213" cy="2251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7" descr="https://lh3.googleusercontent.com/5Dm2ArzI_wD3s20-_47jFid63uonyUhMX7uLiTCvRRxDASXNSQAxa90s4FvQz2hVwrR93977OXYiZYGNVXUPylAI8vUeY9jNnVbgHxDHLCc6VptTm1BlDqQyd6NDBV94Vf6Wn4Lt">
            <a:hlinkClick r:id="rId5"/>
            <a:extLst>
              <a:ext uri="{FF2B5EF4-FFF2-40B4-BE49-F238E27FC236}">
                <a16:creationId xmlns:a16="http://schemas.microsoft.com/office/drawing/2014/main" id="{B73720E6-3079-644B-A38A-FB60EB290E3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4663" y="3124200"/>
            <a:ext cx="5245100" cy="195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AC5E51F6-676A-D346-8DD1-D0DA36A74052}"/>
              </a:ext>
            </a:extLst>
          </p:cNvPr>
          <p:cNvSpPr>
            <a:spLocks noGrp="1" noChangeArrowheads="1"/>
          </p:cNvSpPr>
          <p:nvPr>
            <p:ph type="title"/>
          </p:nvPr>
        </p:nvSpPr>
        <p:spPr>
          <a:xfrm>
            <a:off x="381000" y="381000"/>
            <a:ext cx="8229600" cy="1447800"/>
          </a:xfrm>
          <a:ln>
            <a:solidFill>
              <a:schemeClr val="accent1"/>
            </a:solidFill>
            <a:miter lim="800000"/>
            <a:headEnd/>
            <a:tailEnd/>
          </a:ln>
        </p:spPr>
        <p:txBody>
          <a:bodyPr/>
          <a:lstStyle/>
          <a:p>
            <a:pPr eaLnBrk="1" hangingPunct="1"/>
            <a:r>
              <a:rPr lang="en-US" altLang="en-US" sz="4000" b="1" dirty="0">
                <a:solidFill>
                  <a:schemeClr val="bg1"/>
                </a:solidFill>
              </a:rPr>
              <a:t>The spread of Zebra and Quagga Mussels in the United States</a:t>
            </a:r>
          </a:p>
        </p:txBody>
      </p:sp>
      <p:sp>
        <p:nvSpPr>
          <p:cNvPr id="25602" name="TextBox 1">
            <a:extLst>
              <a:ext uri="{FF2B5EF4-FFF2-40B4-BE49-F238E27FC236}">
                <a16:creationId xmlns:a16="http://schemas.microsoft.com/office/drawing/2014/main" id="{88974FC8-1027-9245-A249-BDCBE1E77D4D}"/>
              </a:ext>
            </a:extLst>
          </p:cNvPr>
          <p:cNvSpPr txBox="1">
            <a:spLocks noChangeArrowheads="1"/>
          </p:cNvSpPr>
          <p:nvPr/>
        </p:nvSpPr>
        <p:spPr bwMode="auto">
          <a:xfrm>
            <a:off x="1247732" y="4861670"/>
            <a:ext cx="1423007" cy="120032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hlinkClick r:id="rId3"/>
              </a:rPr>
              <a:t>Zebra Mussel Time Series NAS Data</a:t>
            </a:r>
            <a:endParaRPr lang="en-US" altLang="en-US" sz="1800" dirty="0"/>
          </a:p>
        </p:txBody>
      </p:sp>
      <p:sp>
        <p:nvSpPr>
          <p:cNvPr id="25603" name="TextBox 2">
            <a:extLst>
              <a:ext uri="{FF2B5EF4-FFF2-40B4-BE49-F238E27FC236}">
                <a16:creationId xmlns:a16="http://schemas.microsoft.com/office/drawing/2014/main" id="{C0432CF2-59F7-6642-9FA6-F44653464A07}"/>
              </a:ext>
            </a:extLst>
          </p:cNvPr>
          <p:cNvSpPr txBox="1">
            <a:spLocks noChangeArrowheads="1"/>
          </p:cNvSpPr>
          <p:nvPr/>
        </p:nvSpPr>
        <p:spPr bwMode="auto">
          <a:xfrm rot="-1143195">
            <a:off x="479402" y="3592082"/>
            <a:ext cx="20929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dirty="0"/>
              <a:t>Watch this </a:t>
            </a:r>
          </a:p>
          <a:p>
            <a:pPr>
              <a:spcBef>
                <a:spcPct val="0"/>
              </a:spcBef>
              <a:buFontTx/>
              <a:buNone/>
            </a:pPr>
            <a:r>
              <a:rPr lang="en-US" altLang="en-US" sz="2800" dirty="0"/>
              <a:t>simulation!</a:t>
            </a:r>
          </a:p>
        </p:txBody>
      </p:sp>
      <p:pic>
        <p:nvPicPr>
          <p:cNvPr id="3" name="Picture 2">
            <a:extLst>
              <a:ext uri="{FF2B5EF4-FFF2-40B4-BE49-F238E27FC236}">
                <a16:creationId xmlns:a16="http://schemas.microsoft.com/office/drawing/2014/main" id="{1BE25F21-C4A8-B942-A319-F3DA28E2C7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5186" y="2462672"/>
            <a:ext cx="5776084" cy="4014327"/>
          </a:xfrm>
          <a:prstGeom prst="rect">
            <a:avLst/>
          </a:prstGeom>
          <a:ln>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11" descr="Inline image 2">
            <a:extLst>
              <a:ext uri="{FF2B5EF4-FFF2-40B4-BE49-F238E27FC236}">
                <a16:creationId xmlns:a16="http://schemas.microsoft.com/office/drawing/2014/main" id="{55CC7A69-D255-2842-8899-7303C73C80F8}"/>
              </a:ext>
            </a:extLst>
          </p:cNvPr>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27650" name="Title 3">
            <a:extLst>
              <a:ext uri="{FF2B5EF4-FFF2-40B4-BE49-F238E27FC236}">
                <a16:creationId xmlns:a16="http://schemas.microsoft.com/office/drawing/2014/main" id="{22479C95-BC5A-8540-80CC-D47334F4DA99}"/>
              </a:ext>
            </a:extLst>
          </p:cNvPr>
          <p:cNvSpPr>
            <a:spLocks noGrp="1" noChangeArrowheads="1"/>
          </p:cNvSpPr>
          <p:nvPr>
            <p:ph type="title"/>
          </p:nvPr>
        </p:nvSpPr>
        <p:spPr>
          <a:xfrm>
            <a:off x="685800" y="381000"/>
            <a:ext cx="7772400" cy="2362200"/>
          </a:xfrm>
        </p:spPr>
        <p:txBody>
          <a:bodyPr/>
          <a:lstStyle/>
          <a:p>
            <a:r>
              <a:rPr lang="en-US" altLang="en-US" sz="4000" b="1" dirty="0">
                <a:solidFill>
                  <a:schemeClr val="bg1"/>
                </a:solidFill>
              </a:rPr>
              <a:t>How do the zebra and quagga mussels affect the shipwreck preservation in Thunder Bay National Marine Sanctuary?</a:t>
            </a:r>
          </a:p>
        </p:txBody>
      </p:sp>
      <p:pic>
        <p:nvPicPr>
          <p:cNvPr id="27651" name="Picture 4" descr="Figures 37 and 38. Left: Only a few quagga mussels are present in this 2003 image of the anchor stowed on the port rail of the schooner Kyle Spangler, resting in 185-feet of water. The variety of wood and iron features, many quite small but still easily made out, are a testament to the preservative qualities of the Great Lakes' cold, fresh water. This high degree of preservation correlates closely to the high archaeological and recreational value of shipwrecks. Right: A 2008 photo shows the same anchor from a similar perspective. Many features are now obscured and have been since 2005. Quagga mussels completely cover the iron shank and flukes, as well as the iron anchor chain. Notably, the two small iron rings, presumably used as part of the apparatus to secure the anchor, are nearly undetectable (Left: Stan Stock; right: NOAA Thunder Bay NMS). ">
            <a:extLst>
              <a:ext uri="{FF2B5EF4-FFF2-40B4-BE49-F238E27FC236}">
                <a16:creationId xmlns:a16="http://schemas.microsoft.com/office/drawing/2014/main" id="{FC38D0C1-595F-D048-B0C1-66A3B9DFD0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263" y="3124200"/>
            <a:ext cx="8229600" cy="26828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Box 1">
            <a:extLst>
              <a:ext uri="{FF2B5EF4-FFF2-40B4-BE49-F238E27FC236}">
                <a16:creationId xmlns:a16="http://schemas.microsoft.com/office/drawing/2014/main" id="{3A6730C2-1F1B-8F4C-81B8-A29A1372F8C2}"/>
              </a:ext>
            </a:extLst>
          </p:cNvPr>
          <p:cNvSpPr txBox="1">
            <a:spLocks noChangeArrowheads="1"/>
          </p:cNvSpPr>
          <p:nvPr/>
        </p:nvSpPr>
        <p:spPr bwMode="auto">
          <a:xfrm>
            <a:off x="685800" y="4876800"/>
            <a:ext cx="77724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100" dirty="0"/>
              <a:t>Let’s learn how to scuba and </a:t>
            </a:r>
          </a:p>
          <a:p>
            <a:pPr algn="ctr">
              <a:spcBef>
                <a:spcPct val="0"/>
              </a:spcBef>
              <a:buFontTx/>
              <a:buNone/>
            </a:pPr>
            <a:r>
              <a:rPr lang="en-US" altLang="en-US" sz="3100" dirty="0"/>
              <a:t>save our national marine sanctuaries! </a:t>
            </a:r>
          </a:p>
        </p:txBody>
      </p:sp>
      <p:pic>
        <p:nvPicPr>
          <p:cNvPr id="2" name="Picture 2">
            <a:extLst>
              <a:ext uri="{FF2B5EF4-FFF2-40B4-BE49-F238E27FC236}">
                <a16:creationId xmlns:a16="http://schemas.microsoft.com/office/drawing/2014/main" id="{44C54D63-7FA3-11E2-8B19-48BDD4A02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628" y="1600200"/>
            <a:ext cx="6712744" cy="265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32">
            <a:extLst>
              <a:ext uri="{FF2B5EF4-FFF2-40B4-BE49-F238E27FC236}">
                <a16:creationId xmlns:a16="http://schemas.microsoft.com/office/drawing/2014/main" id="{38C03180-8D65-A846-8057-33568A223A58}"/>
              </a:ext>
            </a:extLst>
          </p:cNvPr>
          <p:cNvSpPr txBox="1">
            <a:spLocks noChangeArrowheads="1"/>
          </p:cNvSpPr>
          <p:nvPr/>
        </p:nvSpPr>
        <p:spPr bwMode="auto">
          <a:xfrm>
            <a:off x="228600" y="5949950"/>
            <a:ext cx="800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a:spcBef>
                <a:spcPct val="50000"/>
              </a:spcBef>
              <a:buFontTx/>
              <a:buNone/>
            </a:pPr>
            <a:endParaRPr lang="en-US" altLang="en-US"/>
          </a:p>
        </p:txBody>
      </p:sp>
      <p:sp>
        <p:nvSpPr>
          <p:cNvPr id="2" name="TextBox 1">
            <a:extLst>
              <a:ext uri="{FF2B5EF4-FFF2-40B4-BE49-F238E27FC236}">
                <a16:creationId xmlns:a16="http://schemas.microsoft.com/office/drawing/2014/main" id="{8097234A-BA03-E94E-B7C1-687E92C61ACD}"/>
              </a:ext>
            </a:extLst>
          </p:cNvPr>
          <p:cNvSpPr txBox="1"/>
          <p:nvPr/>
        </p:nvSpPr>
        <p:spPr>
          <a:xfrm>
            <a:off x="5963776" y="6925830"/>
            <a:ext cx="7391400" cy="369332"/>
          </a:xfrm>
          <a:prstGeom prst="rect">
            <a:avLst/>
          </a:prstGeom>
          <a:noFill/>
        </p:spPr>
        <p:txBody>
          <a:bodyPr wrap="square" rtlCol="0">
            <a:spAutoFit/>
          </a:bodyPr>
          <a:lstStyle/>
          <a:p>
            <a:r>
              <a:rPr lang="en-US" sz="1800" dirty="0">
                <a:solidFill>
                  <a:schemeClr val="bg1"/>
                </a:solidFill>
              </a:rPr>
              <a:t>See References at the end of the lesson plan.</a:t>
            </a:r>
          </a:p>
        </p:txBody>
      </p:sp>
      <p:pic>
        <p:nvPicPr>
          <p:cNvPr id="6" name="Picture 5">
            <a:extLst>
              <a:ext uri="{FF2B5EF4-FFF2-40B4-BE49-F238E27FC236}">
                <a16:creationId xmlns:a16="http://schemas.microsoft.com/office/drawing/2014/main" id="{9BF975B3-26AD-2F3D-D70D-3631BC3C8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photo of diver and shipwreck">
            <a:extLst>
              <a:ext uri="{FF2B5EF4-FFF2-40B4-BE49-F238E27FC236}">
                <a16:creationId xmlns:a16="http://schemas.microsoft.com/office/drawing/2014/main" id="{0F2304E5-0F0F-C939-9400-F6A3D810C2F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71600" y="2878893"/>
            <a:ext cx="6545363" cy="368214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E8DD0A6-A23C-C784-8882-4AC7A8CE15A0}"/>
              </a:ext>
            </a:extLst>
          </p:cNvPr>
          <p:cNvSpPr txBox="1"/>
          <p:nvPr/>
        </p:nvSpPr>
        <p:spPr>
          <a:xfrm>
            <a:off x="719981" y="1905000"/>
            <a:ext cx="7848599" cy="461665"/>
          </a:xfrm>
          <a:prstGeom prst="rect">
            <a:avLst/>
          </a:prstGeom>
          <a:noFill/>
          <a:ln>
            <a:solidFill>
              <a:schemeClr val="accent1"/>
            </a:solidFill>
          </a:ln>
        </p:spPr>
        <p:txBody>
          <a:bodyPr wrap="square" rtlCol="0">
            <a:spAutoFit/>
          </a:bodyPr>
          <a:lstStyle/>
          <a:p>
            <a:r>
              <a:rPr lang="en-US" dirty="0">
                <a:solidFill>
                  <a:schemeClr val="bg1"/>
                </a:solidFill>
                <a:hlinkClick r:id="rId5">
                  <a:extLst>
                    <a:ext uri="{A12FA001-AC4F-418D-AE19-62706E023703}">
                      <ahyp:hlinkClr xmlns:ahyp="http://schemas.microsoft.com/office/drawing/2018/hyperlinkcolor" val="tx"/>
                    </a:ext>
                  </a:extLst>
                </a:hlinkClick>
              </a:rPr>
              <a:t>Virtual Dives at Thunder Bay National Marine Sanctuary</a:t>
            </a:r>
            <a:endParaRPr lang="en-US" dirty="0">
              <a:solidFill>
                <a:schemeClr val="bg1"/>
              </a:solidFil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5281</TotalTime>
  <Words>1446</Words>
  <Application>Microsoft Macintosh PowerPoint</Application>
  <PresentationFormat>Letter Paper (8.5x11 in)</PresentationFormat>
  <Paragraphs>92</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Blank Presentation</vt:lpstr>
      <vt:lpstr>PowerPoint Presentation</vt:lpstr>
      <vt:lpstr>PowerPoint Presentation</vt:lpstr>
      <vt:lpstr>Maritime Archaeology is…</vt:lpstr>
      <vt:lpstr>Maritime Archaeology is…</vt:lpstr>
      <vt:lpstr>What is an invasive species?</vt:lpstr>
      <vt:lpstr>The spread of Zebra and Quagga Mussels in the United States</vt:lpstr>
      <vt:lpstr>How do the zebra and quagga mussels affect the shipwreck preservation in Thunder Bay National Marine Sanctuary?</vt:lpstr>
      <vt:lpstr>PowerPoint Presentation</vt:lpstr>
      <vt:lpstr>PowerPoint Presentation</vt:lpstr>
    </vt:vector>
  </TitlesOfParts>
  <Company>NOS 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 NOS</dc:creator>
  <cp:lastModifiedBy>claire.fackler</cp:lastModifiedBy>
  <cp:revision>361</cp:revision>
  <cp:lastPrinted>2021-01-02T13:57:22Z</cp:lastPrinted>
  <dcterms:created xsi:type="dcterms:W3CDTF">2013-08-20T12:34:14Z</dcterms:created>
  <dcterms:modified xsi:type="dcterms:W3CDTF">2024-02-02T20:36:58Z</dcterms:modified>
</cp:coreProperties>
</file>